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72" r:id="rId4"/>
    <p:sldId id="273" r:id="rId5"/>
    <p:sldId id="271" r:id="rId6"/>
    <p:sldId id="264" r:id="rId7"/>
    <p:sldId id="274" r:id="rId8"/>
    <p:sldId id="266" r:id="rId9"/>
    <p:sldId id="301" r:id="rId10"/>
    <p:sldId id="258" r:id="rId11"/>
    <p:sldId id="276" r:id="rId12"/>
    <p:sldId id="283" r:id="rId13"/>
    <p:sldId id="277" r:id="rId14"/>
    <p:sldId id="278" r:id="rId15"/>
    <p:sldId id="279" r:id="rId16"/>
    <p:sldId id="280" r:id="rId17"/>
    <p:sldId id="282" r:id="rId18"/>
    <p:sldId id="284" r:id="rId19"/>
    <p:sldId id="285" r:id="rId20"/>
    <p:sldId id="287" r:id="rId21"/>
    <p:sldId id="286" r:id="rId22"/>
    <p:sldId id="288" r:id="rId23"/>
    <p:sldId id="290" r:id="rId24"/>
    <p:sldId id="297" r:id="rId25"/>
    <p:sldId id="260" r:id="rId26"/>
    <p:sldId id="295" r:id="rId27"/>
    <p:sldId id="298" r:id="rId28"/>
    <p:sldId id="306" r:id="rId29"/>
    <p:sldId id="307" r:id="rId30"/>
    <p:sldId id="308" r:id="rId31"/>
    <p:sldId id="294" r:id="rId32"/>
    <p:sldId id="291" r:id="rId33"/>
    <p:sldId id="292" r:id="rId34"/>
    <p:sldId id="293" r:id="rId35"/>
    <p:sldId id="261" r:id="rId36"/>
    <p:sldId id="302" r:id="rId37"/>
    <p:sldId id="303" r:id="rId38"/>
    <p:sldId id="309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D0AFB-9836-9141-9F10-DE7ED84983E1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4F8E8-FFC7-BC47-9DD8-C3973D1BC29D}">
      <dgm:prSet phldrT="[Text]"/>
      <dgm:spPr/>
      <dgm:t>
        <a:bodyPr/>
        <a:lstStyle/>
        <a:p>
          <a:r>
            <a:rPr lang="en-US" dirty="0" smtClean="0"/>
            <a:t>Desired Resource (document)</a:t>
          </a:r>
          <a:endParaRPr lang="en-US" dirty="0"/>
        </a:p>
      </dgm:t>
    </dgm:pt>
    <dgm:pt modelId="{B84E4DF9-8575-0243-8508-71E27CDB1E3D}" type="parTrans" cxnId="{6CAF07AA-FCD2-1046-8C7D-C1AF602FF976}">
      <dgm:prSet/>
      <dgm:spPr/>
      <dgm:t>
        <a:bodyPr/>
        <a:lstStyle/>
        <a:p>
          <a:endParaRPr lang="en-US"/>
        </a:p>
      </dgm:t>
    </dgm:pt>
    <dgm:pt modelId="{3133217E-A59D-3A4F-9425-A59CE1C2F27F}" type="sibTrans" cxnId="{6CAF07AA-FCD2-1046-8C7D-C1AF602FF976}">
      <dgm:prSet/>
      <dgm:spPr/>
      <dgm:t>
        <a:bodyPr/>
        <a:lstStyle/>
        <a:p>
          <a:endParaRPr lang="en-US"/>
        </a:p>
      </dgm:t>
    </dgm:pt>
    <dgm:pt modelId="{FFE1C47C-D621-2C4C-9B2A-F568D9700D3C}">
      <dgm:prSet phldrT="[Text]"/>
      <dgm:spPr/>
      <dgm:t>
        <a:bodyPr/>
        <a:lstStyle/>
        <a:p>
          <a:r>
            <a:rPr lang="en-US" dirty="0" smtClean="0"/>
            <a:t>Request Principal (Alice’s Account)</a:t>
          </a:r>
          <a:endParaRPr lang="en-US" dirty="0"/>
        </a:p>
      </dgm:t>
    </dgm:pt>
    <dgm:pt modelId="{99C39E89-055D-794E-89DB-BF3CAB9F68BC}" type="parTrans" cxnId="{61B95DC8-B91E-D84F-9812-1B013A6AA4FC}">
      <dgm:prSet/>
      <dgm:spPr/>
      <dgm:t>
        <a:bodyPr/>
        <a:lstStyle/>
        <a:p>
          <a:endParaRPr lang="en-US"/>
        </a:p>
      </dgm:t>
    </dgm:pt>
    <dgm:pt modelId="{AE699EAB-A792-BF44-9A84-9C0CFDA252FC}" type="sibTrans" cxnId="{61B95DC8-B91E-D84F-9812-1B013A6AA4FC}">
      <dgm:prSet/>
      <dgm:spPr/>
      <dgm:t>
        <a:bodyPr/>
        <a:lstStyle/>
        <a:p>
          <a:endParaRPr lang="en-US"/>
        </a:p>
      </dgm:t>
    </dgm:pt>
    <dgm:pt modelId="{F918C9A1-6227-494D-8B7C-52537172F39D}">
      <dgm:prSet phldrT="[Text]"/>
      <dgm:spPr/>
      <dgm:t>
        <a:bodyPr/>
        <a:lstStyle/>
        <a:p>
          <a:r>
            <a:rPr lang="en-US" dirty="0" smtClean="0"/>
            <a:t>Desired Action (Replace)</a:t>
          </a:r>
          <a:endParaRPr lang="en-US" dirty="0"/>
        </a:p>
      </dgm:t>
    </dgm:pt>
    <dgm:pt modelId="{94A8DC38-C2C7-0E42-B66D-B3A79DEC4047}" type="parTrans" cxnId="{E7DE25F8-7859-5B45-87A7-E727EE004FE8}">
      <dgm:prSet/>
      <dgm:spPr/>
      <dgm:t>
        <a:bodyPr/>
        <a:lstStyle/>
        <a:p>
          <a:endParaRPr lang="en-US"/>
        </a:p>
      </dgm:t>
    </dgm:pt>
    <dgm:pt modelId="{90B972F8-D5C3-1543-929E-BE38AC5D759D}" type="sibTrans" cxnId="{E7DE25F8-7859-5B45-87A7-E727EE004FE8}">
      <dgm:prSet/>
      <dgm:spPr/>
      <dgm:t>
        <a:bodyPr/>
        <a:lstStyle/>
        <a:p>
          <a:endParaRPr lang="en-US"/>
        </a:p>
      </dgm:t>
    </dgm:pt>
    <dgm:pt modelId="{428B7B1F-ACE4-FE40-8907-6CFF4A36BD44}">
      <dgm:prSet phldrT="[Text]"/>
      <dgm:spPr/>
      <dgm:t>
        <a:bodyPr/>
        <a:lstStyle/>
        <a:p>
          <a:r>
            <a:rPr lang="en-US" dirty="0" smtClean="0"/>
            <a:t>Authorize or Deny</a:t>
          </a:r>
          <a:endParaRPr lang="en-US" dirty="0"/>
        </a:p>
      </dgm:t>
    </dgm:pt>
    <dgm:pt modelId="{02D253BD-5285-7B45-AE33-9E238131765B}" type="parTrans" cxnId="{CD60308D-A373-914C-AB92-90B69AD9A278}">
      <dgm:prSet/>
      <dgm:spPr/>
      <dgm:t>
        <a:bodyPr/>
        <a:lstStyle/>
        <a:p>
          <a:endParaRPr lang="en-US"/>
        </a:p>
      </dgm:t>
    </dgm:pt>
    <dgm:pt modelId="{996F9315-9D4E-F941-A7BE-D91533BB0B01}" type="sibTrans" cxnId="{CD60308D-A373-914C-AB92-90B69AD9A278}">
      <dgm:prSet/>
      <dgm:spPr/>
      <dgm:t>
        <a:bodyPr/>
        <a:lstStyle/>
        <a:p>
          <a:endParaRPr lang="en-US"/>
        </a:p>
      </dgm:t>
    </dgm:pt>
    <dgm:pt modelId="{5D9E446B-FBE9-D648-9716-B5604113161D}">
      <dgm:prSet phldrT="[Text]"/>
      <dgm:spPr/>
      <dgm:t>
        <a:bodyPr/>
        <a:lstStyle/>
        <a:p>
          <a:endParaRPr lang="en-US" dirty="0"/>
        </a:p>
      </dgm:t>
    </dgm:pt>
    <dgm:pt modelId="{3F7B4BB1-B6E3-F74C-B4B9-3F58C0A28C47}" type="parTrans" cxnId="{83161B92-3DD0-6248-AD9C-F42453EE632E}">
      <dgm:prSet/>
      <dgm:spPr/>
      <dgm:t>
        <a:bodyPr/>
        <a:lstStyle/>
        <a:p>
          <a:endParaRPr lang="en-US"/>
        </a:p>
      </dgm:t>
    </dgm:pt>
    <dgm:pt modelId="{B0169D9A-7F41-6744-ADE0-5ECD68AA4CD4}" type="sibTrans" cxnId="{83161B92-3DD0-6248-AD9C-F42453EE632E}">
      <dgm:prSet/>
      <dgm:spPr/>
      <dgm:t>
        <a:bodyPr/>
        <a:lstStyle/>
        <a:p>
          <a:endParaRPr lang="en-US"/>
        </a:p>
      </dgm:t>
    </dgm:pt>
    <dgm:pt modelId="{FF404D3D-3509-524A-B05C-2F8595E7A236}" type="pres">
      <dgm:prSet presAssocID="{50FD0AFB-9836-9141-9F10-DE7ED84983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C95F1-719D-F847-BEF2-71A9B277D9FC}" type="pres">
      <dgm:prSet presAssocID="{50FD0AFB-9836-9141-9F10-DE7ED84983E1}" presName="ellipse" presStyleLbl="trBgShp" presStyleIdx="0" presStyleCnt="1"/>
      <dgm:spPr/>
    </dgm:pt>
    <dgm:pt modelId="{60C40540-5CB4-2346-84CC-6080ECF1AA02}" type="pres">
      <dgm:prSet presAssocID="{50FD0AFB-9836-9141-9F10-DE7ED84983E1}" presName="arrow1" presStyleLbl="fgShp" presStyleIdx="0" presStyleCnt="1" custScaleY="199844" custLinFactNeighborX="1600" custLinFactNeighborY="7500"/>
      <dgm:spPr/>
    </dgm:pt>
    <dgm:pt modelId="{24F21E30-24E7-6149-9E22-BA1FC4876A6A}" type="pres">
      <dgm:prSet presAssocID="{50FD0AFB-9836-9141-9F10-DE7ED84983E1}" presName="rectangle" presStyleLbl="revTx" presStyleIdx="0" presStyleCnt="1" custScaleY="83708" custLinFactNeighborX="2553" custLinFactNeighborY="37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8A5AC-7670-174A-8069-098491DC0E5B}" type="pres">
      <dgm:prSet presAssocID="{FFE1C47C-D621-2C4C-9B2A-F568D9700D3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68566-C5A1-7A40-AAAC-9B8D08BA4363}" type="pres">
      <dgm:prSet presAssocID="{F918C9A1-6227-494D-8B7C-52537172F39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3969A-8DCA-1B43-BEAD-A807287943AC}" type="pres">
      <dgm:prSet presAssocID="{428B7B1F-ACE4-FE40-8907-6CFF4A36BD4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F94A3-E1A0-5D40-A20D-49D7C11E86E8}" type="pres">
      <dgm:prSet presAssocID="{50FD0AFB-9836-9141-9F10-DE7ED84983E1}" presName="funnel" presStyleLbl="trAlignAcc1" presStyleIdx="0" presStyleCnt="1"/>
      <dgm:spPr/>
    </dgm:pt>
  </dgm:ptLst>
  <dgm:cxnLst>
    <dgm:cxn modelId="{6CAF07AA-FCD2-1046-8C7D-C1AF602FF976}" srcId="{50FD0AFB-9836-9141-9F10-DE7ED84983E1}" destId="{BE64F8E8-FFC7-BC47-9DD8-C3973D1BC29D}" srcOrd="0" destOrd="0" parTransId="{B84E4DF9-8575-0243-8508-71E27CDB1E3D}" sibTransId="{3133217E-A59D-3A4F-9425-A59CE1C2F27F}"/>
    <dgm:cxn modelId="{16DE0684-48A1-B54D-AD29-4744269959F4}" type="presOf" srcId="{BE64F8E8-FFC7-BC47-9DD8-C3973D1BC29D}" destId="{30F3969A-8DCA-1B43-BEAD-A807287943AC}" srcOrd="0" destOrd="0" presId="urn:microsoft.com/office/officeart/2005/8/layout/funnel1"/>
    <dgm:cxn modelId="{35C924BC-4E3B-AF4F-BB66-315E37535AFE}" type="presOf" srcId="{FFE1C47C-D621-2C4C-9B2A-F568D9700D3C}" destId="{66568566-C5A1-7A40-AAAC-9B8D08BA4363}" srcOrd="0" destOrd="0" presId="urn:microsoft.com/office/officeart/2005/8/layout/funnel1"/>
    <dgm:cxn modelId="{61B95DC8-B91E-D84F-9812-1B013A6AA4FC}" srcId="{50FD0AFB-9836-9141-9F10-DE7ED84983E1}" destId="{FFE1C47C-D621-2C4C-9B2A-F568D9700D3C}" srcOrd="1" destOrd="0" parTransId="{99C39E89-055D-794E-89DB-BF3CAB9F68BC}" sibTransId="{AE699EAB-A792-BF44-9A84-9C0CFDA252FC}"/>
    <dgm:cxn modelId="{9600CE9D-08CA-AA47-8D19-D5FE3DCE02E6}" type="presOf" srcId="{428B7B1F-ACE4-FE40-8907-6CFF4A36BD44}" destId="{24F21E30-24E7-6149-9E22-BA1FC4876A6A}" srcOrd="0" destOrd="0" presId="urn:microsoft.com/office/officeart/2005/8/layout/funnel1"/>
    <dgm:cxn modelId="{8CAEEE55-D670-784B-8166-BC4C3AD75282}" type="presOf" srcId="{50FD0AFB-9836-9141-9F10-DE7ED84983E1}" destId="{FF404D3D-3509-524A-B05C-2F8595E7A236}" srcOrd="0" destOrd="0" presId="urn:microsoft.com/office/officeart/2005/8/layout/funnel1"/>
    <dgm:cxn modelId="{83161B92-3DD0-6248-AD9C-F42453EE632E}" srcId="{50FD0AFB-9836-9141-9F10-DE7ED84983E1}" destId="{5D9E446B-FBE9-D648-9716-B5604113161D}" srcOrd="4" destOrd="0" parTransId="{3F7B4BB1-B6E3-F74C-B4B9-3F58C0A28C47}" sibTransId="{B0169D9A-7F41-6744-ADE0-5ECD68AA4CD4}"/>
    <dgm:cxn modelId="{CD60308D-A373-914C-AB92-90B69AD9A278}" srcId="{50FD0AFB-9836-9141-9F10-DE7ED84983E1}" destId="{428B7B1F-ACE4-FE40-8907-6CFF4A36BD44}" srcOrd="3" destOrd="0" parTransId="{02D253BD-5285-7B45-AE33-9E238131765B}" sibTransId="{996F9315-9D4E-F941-A7BE-D91533BB0B01}"/>
    <dgm:cxn modelId="{E7DE25F8-7859-5B45-87A7-E727EE004FE8}" srcId="{50FD0AFB-9836-9141-9F10-DE7ED84983E1}" destId="{F918C9A1-6227-494D-8B7C-52537172F39D}" srcOrd="2" destOrd="0" parTransId="{94A8DC38-C2C7-0E42-B66D-B3A79DEC4047}" sibTransId="{90B972F8-D5C3-1543-929E-BE38AC5D759D}"/>
    <dgm:cxn modelId="{FED746F5-3FD6-894C-A5EE-F12159100BE9}" type="presOf" srcId="{F918C9A1-6227-494D-8B7C-52537172F39D}" destId="{0648A5AC-7670-174A-8069-098491DC0E5B}" srcOrd="0" destOrd="0" presId="urn:microsoft.com/office/officeart/2005/8/layout/funnel1"/>
    <dgm:cxn modelId="{D2780CC1-BAC5-5640-A5C2-D34AD70F021B}" type="presParOf" srcId="{FF404D3D-3509-524A-B05C-2F8595E7A236}" destId="{6D8C95F1-719D-F847-BEF2-71A9B277D9FC}" srcOrd="0" destOrd="0" presId="urn:microsoft.com/office/officeart/2005/8/layout/funnel1"/>
    <dgm:cxn modelId="{67A436A1-9047-904E-BA62-443DA89FA941}" type="presParOf" srcId="{FF404D3D-3509-524A-B05C-2F8595E7A236}" destId="{60C40540-5CB4-2346-84CC-6080ECF1AA02}" srcOrd="1" destOrd="0" presId="urn:microsoft.com/office/officeart/2005/8/layout/funnel1"/>
    <dgm:cxn modelId="{14CC372D-38D9-3940-A9D2-4E3687C17684}" type="presParOf" srcId="{FF404D3D-3509-524A-B05C-2F8595E7A236}" destId="{24F21E30-24E7-6149-9E22-BA1FC4876A6A}" srcOrd="2" destOrd="0" presId="urn:microsoft.com/office/officeart/2005/8/layout/funnel1"/>
    <dgm:cxn modelId="{643BF497-2DEA-F04A-8190-E4761A80EAA0}" type="presParOf" srcId="{FF404D3D-3509-524A-B05C-2F8595E7A236}" destId="{0648A5AC-7670-174A-8069-098491DC0E5B}" srcOrd="3" destOrd="0" presId="urn:microsoft.com/office/officeart/2005/8/layout/funnel1"/>
    <dgm:cxn modelId="{2BC8ADEF-3FF1-214C-BF66-F107B98B40F5}" type="presParOf" srcId="{FF404D3D-3509-524A-B05C-2F8595E7A236}" destId="{66568566-C5A1-7A40-AAAC-9B8D08BA4363}" srcOrd="4" destOrd="0" presId="urn:microsoft.com/office/officeart/2005/8/layout/funnel1"/>
    <dgm:cxn modelId="{D90046CD-84F5-7241-A6B2-73343C33B548}" type="presParOf" srcId="{FF404D3D-3509-524A-B05C-2F8595E7A236}" destId="{30F3969A-8DCA-1B43-BEAD-A807287943AC}" srcOrd="5" destOrd="0" presId="urn:microsoft.com/office/officeart/2005/8/layout/funnel1"/>
    <dgm:cxn modelId="{07FF091E-3151-9047-B496-F059B2627D5A}" type="presParOf" srcId="{FF404D3D-3509-524A-B05C-2F8595E7A236}" destId="{0EAF94A3-E1A0-5D40-A20D-49D7C11E86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95F1-719D-F847-BEF2-71A9B277D9FC}">
      <dsp:nvSpPr>
        <dsp:cNvPr id="0" name=""/>
        <dsp:cNvSpPr/>
      </dsp:nvSpPr>
      <dsp:spPr>
        <a:xfrm>
          <a:off x="1110994" y="231180"/>
          <a:ext cx="3862035" cy="13412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40540-5CB4-2346-84CC-6080ECF1AA02}">
      <dsp:nvSpPr>
        <dsp:cNvPr id="0" name=""/>
        <dsp:cNvSpPr/>
      </dsp:nvSpPr>
      <dsp:spPr>
        <a:xfrm>
          <a:off x="2685747" y="3312201"/>
          <a:ext cx="748456" cy="95727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F21E30-24E7-6149-9E22-BA1FC4876A6A}">
      <dsp:nvSpPr>
        <dsp:cNvPr id="0" name=""/>
        <dsp:cNvSpPr/>
      </dsp:nvSpPr>
      <dsp:spPr>
        <a:xfrm>
          <a:off x="1343423" y="4038300"/>
          <a:ext cx="3592591" cy="7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Authorize or Deny</a:t>
          </a:r>
          <a:endParaRPr lang="en-US" sz="2600" kern="1200" dirty="0"/>
        </a:p>
      </dsp:txBody>
      <dsp:txXfrm>
        <a:off x="1343423" y="4038300"/>
        <a:ext cx="3592591" cy="751821"/>
      </dsp:txXfrm>
    </dsp:sp>
    <dsp:sp modelId="{0648A5AC-7670-174A-8069-098491DC0E5B}">
      <dsp:nvSpPr>
        <dsp:cNvPr id="0" name=""/>
        <dsp:cNvSpPr/>
      </dsp:nvSpPr>
      <dsp:spPr>
        <a:xfrm>
          <a:off x="2515098" y="1676000"/>
          <a:ext cx="1347221" cy="13472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Desired Action (Replace)</a:t>
          </a:r>
          <a:endParaRPr lang="en-US" sz="1500" kern="1200" dirty="0"/>
        </a:p>
      </dsp:txBody>
      <dsp:txXfrm>
        <a:off x="2712394" y="1873296"/>
        <a:ext cx="952629" cy="952629"/>
      </dsp:txXfrm>
    </dsp:sp>
    <dsp:sp modelId="{66568566-C5A1-7A40-AAAC-9B8D08BA4363}">
      <dsp:nvSpPr>
        <dsp:cNvPr id="0" name=""/>
        <dsp:cNvSpPr/>
      </dsp:nvSpPr>
      <dsp:spPr>
        <a:xfrm>
          <a:off x="1551086" y="665285"/>
          <a:ext cx="1347221" cy="13472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Request Principal (Alice’s Account)</a:t>
          </a:r>
          <a:endParaRPr lang="en-US" sz="1500" kern="1200" dirty="0"/>
        </a:p>
      </dsp:txBody>
      <dsp:txXfrm>
        <a:off x="1748382" y="862581"/>
        <a:ext cx="952629" cy="952629"/>
      </dsp:txXfrm>
    </dsp:sp>
    <dsp:sp modelId="{30F3969A-8DCA-1B43-BEAD-A807287943AC}">
      <dsp:nvSpPr>
        <dsp:cNvPr id="0" name=""/>
        <dsp:cNvSpPr/>
      </dsp:nvSpPr>
      <dsp:spPr>
        <a:xfrm>
          <a:off x="2928246" y="339556"/>
          <a:ext cx="1347221" cy="13472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Desired Resource (document)</a:t>
          </a:r>
          <a:endParaRPr lang="en-US" sz="1500" kern="1200" dirty="0"/>
        </a:p>
      </dsp:txBody>
      <dsp:txXfrm>
        <a:off x="3125542" y="536852"/>
        <a:ext cx="952629" cy="952629"/>
      </dsp:txXfrm>
    </dsp:sp>
    <dsp:sp modelId="{0EAF94A3-E1A0-5D40-A20D-49D7C11E86E8}">
      <dsp:nvSpPr>
        <dsp:cNvPr id="0" name=""/>
        <dsp:cNvSpPr/>
      </dsp:nvSpPr>
      <dsp:spPr>
        <a:xfrm>
          <a:off x="952321" y="66519"/>
          <a:ext cx="4191356" cy="33530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D93B-F63F-0D4A-A255-9D82F37E5E95}" type="datetimeFigureOut">
              <a:rPr lang="en-US" smtClean="0"/>
              <a:pPr/>
              <a:t>7/22/11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1ECBC-A920-144F-8CFD-D56206E6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-The Indivo Project, which I will be discussing</a:t>
            </a:r>
            <a:r>
              <a:rPr lang="en-US" baseline="0" dirty="0" smtClean="0"/>
              <a:t> today, arose out of this observation: namely, it is oddly difficult for patients to get access to their medical data, given that it’s </a:t>
            </a:r>
            <a:r>
              <a:rPr lang="en-US" i="1" baseline="0" dirty="0" smtClean="0"/>
              <a:t>THEIRS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-perhaps I’ve convinced some of you that the app model is a good one, but I’m sure there are skeptics in the room wondering</a:t>
            </a:r>
            <a:r>
              <a:rPr lang="en-US" baseline="0" dirty="0" smtClean="0"/>
              <a:t> whether app construction is as lightweight as I claim.</a:t>
            </a:r>
          </a:p>
          <a:p>
            <a:r>
              <a:rPr lang="en-US" baseline="0" dirty="0" smtClean="0"/>
              <a:t>-(Challenge Accepted). I’ll put my money where my mouth is: let’s build an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-feed incidental</a:t>
            </a:r>
            <a:r>
              <a:rPr lang="en-US" baseline="0" dirty="0" smtClean="0"/>
              <a:t> findings in genetic studies back to the patients</a:t>
            </a:r>
          </a:p>
          <a:p>
            <a:r>
              <a:rPr lang="en-US" baseline="0" dirty="0" smtClean="0"/>
              <a:t>-patient control: patient decides what information they will receive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-Substitutable apps can run anywhere: not just on </a:t>
            </a:r>
            <a:r>
              <a:rPr lang="en-US" dirty="0" err="1" smtClean="0"/>
              <a:t>Indivo</a:t>
            </a:r>
            <a:endParaRPr lang="en-US" dirty="0" smtClean="0"/>
          </a:p>
          <a:p>
            <a:r>
              <a:rPr lang="en-US" dirty="0" smtClean="0"/>
              <a:t>-emphasize avoidance of vendor-lock: if you can easily</a:t>
            </a:r>
            <a:r>
              <a:rPr lang="en-US" baseline="0" dirty="0" smtClean="0"/>
              <a:t> substitute value-generating apps, you don’t need to depend entirely on a vendor with possibly different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Partners: </a:t>
            </a:r>
          </a:p>
          <a:p>
            <a:r>
              <a:rPr lang="en-US" dirty="0" smtClean="0"/>
              <a:t>-MIT Media Lab  -Mass DPH</a:t>
            </a:r>
          </a:p>
          <a:p>
            <a:r>
              <a:rPr lang="en-US" dirty="0" smtClean="0"/>
              <a:t>-Orange Lab       -</a:t>
            </a:r>
            <a:r>
              <a:rPr lang="en-US" dirty="0" err="1" smtClean="0"/>
              <a:t>Dossia</a:t>
            </a:r>
            <a:endParaRPr lang="en-US" dirty="0" smtClean="0"/>
          </a:p>
          <a:p>
            <a:r>
              <a:rPr lang="en-US" dirty="0" smtClean="0"/>
              <a:t>-Johnson and Johnson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-Chicken: Contribution</a:t>
            </a:r>
            <a:r>
              <a:rPr lang="en-US" baseline="0" dirty="0" smtClean="0"/>
              <a:t> to the project (Writing code, reporting bugs, making feature requests, etc.)</a:t>
            </a:r>
          </a:p>
          <a:p>
            <a:r>
              <a:rPr lang="en-US" baseline="0" dirty="0" smtClean="0"/>
              <a:t>-Egg: Management of the contributions (code review, bug tracking, feature requests, etc.)</a:t>
            </a:r>
          </a:p>
          <a:p>
            <a:r>
              <a:rPr lang="en-US" baseline="0" dirty="0" smtClean="0"/>
              <a:t>-Both: Get contributors to become managers</a:t>
            </a:r>
          </a:p>
          <a:p>
            <a:r>
              <a:rPr lang="en-US" baseline="0" dirty="0" smtClean="0"/>
              <a:t>-Health: Developer pool is much smaller: need technical people also interested in health care—this is why we’re focused on making app development easy: you need to care about healthcare, but not be an expert 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TuDiabetes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Indivo+Carranet</a:t>
            </a:r>
            <a:r>
              <a:rPr lang="en-US" baseline="0" dirty="0" smtClean="0"/>
              <a:t> (60 site registry of patients with </a:t>
            </a:r>
            <a:r>
              <a:rPr lang="en-US" baseline="0" dirty="0" smtClean="0"/>
              <a:t>pediatric rheumatic diseases)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BP Centiles / Cardiac Risk apps, ED surveys project.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Orange Continua App, Implications of a mobile world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a developer on the </a:t>
            </a:r>
            <a:r>
              <a:rPr lang="en-US" baseline="0" dirty="0" err="1" smtClean="0"/>
              <a:t>Indivo</a:t>
            </a:r>
            <a:r>
              <a:rPr lang="en-US" baseline="0" dirty="0" smtClean="0"/>
              <a:t> team, you can expect to get involved with ALL OF THAT!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-hospitals</a:t>
            </a:r>
            <a:r>
              <a:rPr lang="en-US" baseline="0" dirty="0" smtClean="0"/>
              <a:t> don’t want to let other hospitals see patterns of care: implications for vendor contracts, comparison of care standards, etc.</a:t>
            </a:r>
            <a:endParaRPr lang="en-US" dirty="0" smtClean="0"/>
          </a:p>
          <a:p>
            <a:r>
              <a:rPr lang="en-US" dirty="0" smtClean="0"/>
              <a:t>-this is a weird model:</a:t>
            </a:r>
            <a:r>
              <a:rPr lang="en-US" baseline="0" dirty="0" smtClean="0"/>
              <a:t> data doesn’t magically come together at the same time.</a:t>
            </a:r>
          </a:p>
          <a:p>
            <a:r>
              <a:rPr lang="en-US" dirty="0" smtClean="0"/>
              <a:t>-shouldn’t expect institutions</a:t>
            </a:r>
            <a:r>
              <a:rPr lang="en-US" baseline="0" dirty="0" smtClean="0"/>
              <a:t> to actively cooperate to make sure you have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Indivo</a:t>
            </a:r>
            <a:r>
              <a:rPr lang="en-US" dirty="0" smtClean="0"/>
              <a:t> Inverts this model: patient actively controls data flows</a:t>
            </a:r>
          </a:p>
          <a:p>
            <a:r>
              <a:rPr lang="en-US" dirty="0" smtClean="0"/>
              <a:t>-Collection</a:t>
            </a:r>
            <a:r>
              <a:rPr lang="en-US" baseline="0" dirty="0" smtClean="0"/>
              <a:t> of patient records is a population health database: ripe for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-A number of projects are springing up with the promise of facilitating data exchange. Here are two.</a:t>
            </a:r>
          </a:p>
          <a:p>
            <a:r>
              <a:rPr lang="en-US" baseline="0" dirty="0" smtClean="0"/>
              <a:t>-</a:t>
            </a:r>
            <a:r>
              <a:rPr lang="en-US" baseline="0" dirty="0" smtClean="0"/>
              <a:t>These projects are ambitious and great, but in order for a patient to truly take control of their care, we need systems like </a:t>
            </a:r>
            <a:r>
              <a:rPr lang="en-US" baseline="0" dirty="0" err="1" smtClean="0"/>
              <a:t>Indivo</a:t>
            </a:r>
            <a:r>
              <a:rPr lang="en-US" baseline="0" dirty="0" smtClean="0"/>
              <a:t> ready to receive the data and add value to it.</a:t>
            </a:r>
          </a:p>
          <a:p>
            <a:r>
              <a:rPr lang="en-US" baseline="0" dirty="0" smtClean="0"/>
              <a:t>And with that, I’ll throw some links back up on the screen and open up the floor to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 is crucial to a personal health record system, and patient</a:t>
            </a:r>
            <a:r>
              <a:rPr lang="en-US" baseline="0" dirty="0" smtClean="0"/>
              <a:t> control creates that.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-first statement</a:t>
            </a:r>
            <a:r>
              <a:rPr lang="en-US" baseline="0" dirty="0" smtClean="0"/>
              <a:t> in 2001 (NEJM)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Indivo</a:t>
            </a:r>
            <a:r>
              <a:rPr lang="en-US" dirty="0" smtClean="0"/>
              <a:t> is a repository with a Data Model</a:t>
            </a:r>
          </a:p>
          <a:p>
            <a:r>
              <a:rPr lang="en-US" dirty="0" smtClean="0"/>
              <a:t>-It</a:t>
            </a:r>
            <a:r>
              <a:rPr lang="en-US" baseline="0" dirty="0" smtClean="0"/>
              <a:t> does two things: acquire data from multiple sources, and let you interact with that data via apps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-business is not in the storage: it is in the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-Tie to App Model: We wanted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parties to contribute value to the system: open-source is the logical extension of that.</a:t>
            </a:r>
            <a:endParaRPr lang="en-US" dirty="0" smtClean="0"/>
          </a:p>
          <a:p>
            <a:r>
              <a:rPr lang="en-US" dirty="0" smtClean="0"/>
              <a:t>-Customization: new UI, or just a couple new schema types</a:t>
            </a:r>
          </a:p>
          <a:p>
            <a:r>
              <a:rPr lang="en-US" dirty="0" smtClean="0"/>
              <a:t>-Lock-in and pull-out: You can run Indivo</a:t>
            </a:r>
            <a:r>
              <a:rPr lang="en-US" baseline="0" dirty="0" smtClean="0"/>
              <a:t> from your PC. If someone forks Indivo and does better, you can install that.</a:t>
            </a:r>
          </a:p>
          <a:p>
            <a:r>
              <a:rPr lang="en-US" baseline="0" dirty="0" smtClean="0"/>
              <a:t>-Community is the best use case: getting community involvement ensures that we build software that’s valuable to the patient (easy to forget in an academic setting).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-specify: </a:t>
            </a:r>
            <a:r>
              <a:rPr lang="en-US" dirty="0" err="1" smtClean="0"/>
              <a:t>carenet</a:t>
            </a:r>
            <a:r>
              <a:rPr lang="en-US" dirty="0" smtClean="0"/>
              <a:t> is about</a:t>
            </a:r>
            <a:r>
              <a:rPr lang="en-US" baseline="0" dirty="0" smtClean="0"/>
              <a:t> 1 PERSON’S DATA. Everyone in a </a:t>
            </a:r>
            <a:r>
              <a:rPr lang="en-US" baseline="0" dirty="0" err="1" smtClean="0"/>
              <a:t>carenet</a:t>
            </a:r>
            <a:r>
              <a:rPr lang="en-US" baseline="0" dirty="0" smtClean="0"/>
              <a:t> shares the same view into THAT PERSON’S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-goal: make life easy for developers of Indivo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1ECBC-A920-144F-8CFD-D56206E657A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F99D-339F-CD49-A0F7-DAEED302A5AF}" type="datetimeFigureOut">
              <a:rPr lang="en-US" smtClean="0"/>
              <a:pPr/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8B80-3895-2649-9D20-8840A406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800000"/>
              </a:buClr>
              <a:buFont typeface="Wingdings" charset="2"/>
              <a:buBlip>
                <a:blip r:embed="rId13"/>
              </a:buBlip>
            </a:pPr>
            <a:endParaRPr lang="en-US" sz="2200" dirty="0">
              <a:latin typeface="Arial" charset="0"/>
            </a:endParaRPr>
          </a:p>
        </p:txBody>
      </p:sp>
      <p:pic>
        <p:nvPicPr>
          <p:cNvPr id="14" name="Picture 10" descr="chip-hm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76200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39150" y="1047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IHL-black-thick white lin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76338" y="0"/>
            <a:ext cx="5572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4"/>
          <p:cNvSpPr txBox="1">
            <a:spLocks noChangeArrowheads="1"/>
          </p:cNvSpPr>
          <p:nvPr userDrawn="1"/>
        </p:nvSpPr>
        <p:spPr bwMode="auto">
          <a:xfrm>
            <a:off x="1604963" y="85725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Intelligent Health Lab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00000"/>
        </a:buClr>
        <a:buFont typeface="Wingdings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divo-announce@chip.org" TargetMode="External"/><Relationship Id="rId4" Type="http://schemas.openxmlformats.org/officeDocument/2006/relationships/hyperlink" Target="http://wiki.chip.org/indivo/index.php/Developer_Community_Projects" TargetMode="External"/><Relationship Id="rId5" Type="http://schemas.openxmlformats.org/officeDocument/2006/relationships/hyperlink" Target="mailto:info@indivo.org" TargetMode="External"/><Relationship Id="rId6" Type="http://schemas.openxmlformats.org/officeDocument/2006/relationships/hyperlink" Target="http://www.github.com/chb/" TargetMode="External"/><Relationship Id="rId7" Type="http://schemas.openxmlformats.org/officeDocument/2006/relationships/hyperlink" Target="http://www.indivohealth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divohealth@chip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49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Indivo X: The Open-Source Personally Controlled Health Record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7472"/>
            <a:ext cx="6400800" cy="2141995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 smtClean="0">
                <a:latin typeface="Gill Sans"/>
                <a:cs typeface="Gill Sans"/>
              </a:rPr>
              <a:t>Daniel Haas</a:t>
            </a:r>
            <a:r>
              <a:rPr lang="en-US" sz="5600" dirty="0" smtClean="0">
                <a:latin typeface="Gill Sans"/>
                <a:cs typeface="Gill Sans"/>
              </a:rPr>
              <a:t>, Ben Adida</a:t>
            </a:r>
            <a:r>
              <a:rPr lang="en-US" sz="5600" b="0" dirty="0" smtClean="0">
                <a:latin typeface="Gill Sans"/>
                <a:cs typeface="Gill Sans"/>
              </a:rPr>
              <a:t>, Arjun Sanyal, </a:t>
            </a:r>
          </a:p>
          <a:p>
            <a:r>
              <a:rPr lang="en-US" sz="5600" b="0" dirty="0" smtClean="0">
                <a:latin typeface="Gill Sans"/>
                <a:cs typeface="Gill Sans"/>
              </a:rPr>
              <a:t>Isaac S. Kohane, Kenneth D. Mandl</a:t>
            </a:r>
            <a:endParaRPr lang="en-US" sz="5600" dirty="0">
              <a:latin typeface="Gill Sans"/>
              <a:ea typeface="ヒラギノ角ゴ ProN W3" charset="-128"/>
              <a:cs typeface="Gill Sans"/>
            </a:endParaRPr>
          </a:p>
          <a:p>
            <a:endParaRPr lang="en-US" sz="5600" b="0" dirty="0" smtClean="0">
              <a:latin typeface="Gill Sans"/>
              <a:ea typeface="ヒラギノ角ゴ ProN W3" charset="-128"/>
              <a:cs typeface="Gill Sans"/>
            </a:endParaRPr>
          </a:p>
          <a:p>
            <a:r>
              <a:rPr lang="en-US" sz="5600" b="0" dirty="0" smtClean="0">
                <a:latin typeface="Gill Sans"/>
                <a:cs typeface="Gill Sans"/>
              </a:rPr>
              <a:t>Harvard Medical School</a:t>
            </a:r>
            <a:endParaRPr lang="en-US" sz="5600" b="0" dirty="0" smtClean="0">
              <a:latin typeface="Gill Sans"/>
              <a:ea typeface="ヒラギノ角ゴ ProN W3" charset="-128"/>
              <a:cs typeface="Gill Sans"/>
            </a:endParaRPr>
          </a:p>
          <a:p>
            <a:r>
              <a:rPr lang="en-US" sz="5600" b="0" dirty="0" smtClean="0">
                <a:latin typeface="Gill Sans"/>
                <a:cs typeface="Gill Sans"/>
              </a:rPr>
              <a:t>Children’s Hospital Informatics Program</a:t>
            </a:r>
          </a:p>
          <a:p>
            <a:endParaRPr lang="en-US" sz="5600" dirty="0" smtClean="0">
              <a:latin typeface="Gill Sans"/>
              <a:cs typeface="Gill Sans"/>
            </a:endParaRPr>
          </a:p>
          <a:p>
            <a:r>
              <a:rPr lang="en-US" sz="4923" b="0" dirty="0" smtClean="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OSCON: Healthcare Track</a:t>
            </a:r>
            <a:endParaRPr lang="en-US" sz="4923" b="0" dirty="0" smtClean="0">
              <a:latin typeface="Gill Sans Light" charset="0"/>
              <a:ea typeface="ヒラギノ角ゴ ProN W3" charset="-128"/>
              <a:cs typeface="ヒラギノ角ゴ ProN W3" charset="-128"/>
              <a:sym typeface="Gill Sans Light" charset="0"/>
            </a:endParaRPr>
          </a:p>
          <a:p>
            <a:r>
              <a:rPr lang="en-US" sz="4923" b="0" dirty="0" smtClean="0"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27 July 2010</a:t>
            </a:r>
            <a:endParaRPr lang="en-US" sz="4923" b="0" dirty="0" smtClean="0">
              <a:latin typeface="Gill Sans Light" charset="0"/>
              <a:ea typeface="ヒラギノ角ゴ ProN W3" charset="-128"/>
              <a:cs typeface="ヒラギノ角ゴ ProN W3" charset="-128"/>
              <a:sym typeface="Gill Sans Light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Get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The Stack:</a:t>
            </a:r>
          </a:p>
          <a:p>
            <a:pPr lvl="1"/>
            <a:r>
              <a:rPr lang="en-US" dirty="0" smtClean="0"/>
              <a:t>Ubuntu (Or CentOs, RHEL, OSX)</a:t>
            </a:r>
          </a:p>
          <a:p>
            <a:pPr lvl="1"/>
            <a:r>
              <a:rPr lang="en-US" dirty="0" smtClean="0"/>
              <a:t>Postgres (Or Oracle, MySQL)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Django</a:t>
            </a:r>
          </a:p>
          <a:p>
            <a:pPr lvl="1"/>
            <a:r>
              <a:rPr lang="en-US" dirty="0" smtClean="0"/>
              <a:t>Apache (w/ mod_wsgi)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Verbs:</a:t>
            </a:r>
          </a:p>
          <a:p>
            <a:pPr lvl="1"/>
            <a:r>
              <a:rPr lang="en-US" dirty="0" smtClean="0"/>
              <a:t>Connect</a:t>
            </a:r>
          </a:p>
          <a:p>
            <a:pPr lvl="1"/>
            <a:r>
              <a:rPr lang="en-US" dirty="0" smtClean="0"/>
              <a:t>Add Apps</a:t>
            </a:r>
          </a:p>
          <a:p>
            <a:pPr lvl="1"/>
            <a:r>
              <a:rPr lang="en-US" dirty="0" smtClean="0"/>
              <a:t>Share</a:t>
            </a:r>
          </a:p>
          <a:p>
            <a:r>
              <a:rPr lang="en-US" dirty="0" smtClean="0"/>
              <a:t>The Vocab:</a:t>
            </a:r>
          </a:p>
          <a:p>
            <a:pPr lvl="1"/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App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546970"/>
            <a:ext cx="8229600" cy="870667"/>
          </a:xfrm>
        </p:spPr>
        <p:txBody>
          <a:bodyPr/>
          <a:lstStyle/>
          <a:p>
            <a:r>
              <a:rPr lang="en-US" dirty="0" smtClean="0"/>
              <a:t>Platform Architecture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402" y="1417637"/>
            <a:ext cx="6483293" cy="5207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247" y="3983243"/>
            <a:ext cx="1267827" cy="365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322" y="3326452"/>
            <a:ext cx="1117407" cy="322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107468" y="1851809"/>
            <a:ext cx="2705557" cy="1474643"/>
            <a:chOff x="0" y="0"/>
            <a:chExt cx="3408" cy="156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773"/>
              <a:ext cx="664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3" y="364"/>
              <a:ext cx="66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3" y="0"/>
              <a:ext cx="66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15" y="1289"/>
              <a:ext cx="66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2-14 at 11.32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678"/>
            <a:ext cx="9144000" cy="5833390"/>
          </a:xfrm>
          <a:prstGeom prst="rect">
            <a:avLst/>
          </a:prstGeom>
        </p:spPr>
      </p:pic>
      <p:pic>
        <p:nvPicPr>
          <p:cNvPr id="5" name="Picture 4" descr="Screen shot 2011-02-14 at 11.36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65" y="1517357"/>
            <a:ext cx="7436747" cy="415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2050"/>
            <a:ext cx="8229600" cy="931094"/>
          </a:xfrm>
        </p:spPr>
        <p:txBody>
          <a:bodyPr/>
          <a:lstStyle/>
          <a:p>
            <a:r>
              <a:rPr lang="en-US" dirty="0" smtClean="0"/>
              <a:t>The Indivo Model: Connect</a:t>
            </a:r>
            <a:endParaRPr lang="en-US" dirty="0"/>
          </a:p>
        </p:txBody>
      </p:sp>
      <p:pic>
        <p:nvPicPr>
          <p:cNvPr id="5" name="Picture 4" descr="Screen shot 2011-05-25 at 11.15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38" y="1463144"/>
            <a:ext cx="6745875" cy="539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/>
          <a:lstStyle/>
          <a:p>
            <a:r>
              <a:rPr lang="en-US" dirty="0" smtClean="0"/>
              <a:t>The Indivo Model: Add Apps</a:t>
            </a:r>
            <a:endParaRPr lang="en-US" dirty="0"/>
          </a:p>
        </p:txBody>
      </p:sp>
      <p:pic>
        <p:nvPicPr>
          <p:cNvPr id="5" name="Picture 4" descr="Screen shot 2011-05-16 at 4.25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101" y="1691195"/>
            <a:ext cx="3263149" cy="4216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91195"/>
            <a:ext cx="4251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sz="3000" dirty="0" smtClean="0"/>
              <a:t> Apps…</a:t>
            </a:r>
          </a:p>
          <a:p>
            <a:pPr lvl="1">
              <a:buClr>
                <a:srgbClr val="800000"/>
              </a:buClr>
              <a:buFont typeface="Wingdings" charset="2"/>
              <a:buChar char="ü"/>
            </a:pPr>
            <a:r>
              <a:rPr lang="en-US" sz="3000" dirty="0" smtClean="0"/>
              <a:t> Interact with data</a:t>
            </a:r>
          </a:p>
          <a:p>
            <a:pPr lvl="1">
              <a:buClr>
                <a:srgbClr val="800000"/>
              </a:buClr>
              <a:buFont typeface="Wingdings" charset="2"/>
              <a:buChar char="ü"/>
            </a:pPr>
            <a:r>
              <a:rPr lang="en-US" sz="3000" dirty="0" smtClean="0"/>
              <a:t>Live in the UI (or not)</a:t>
            </a:r>
          </a:p>
          <a:p>
            <a:pPr lvl="1">
              <a:buClr>
                <a:srgbClr val="800000"/>
              </a:buClr>
              <a:buFont typeface="Wingdings" charset="2"/>
              <a:buChar char="ü"/>
            </a:pPr>
            <a:r>
              <a:rPr lang="en-US" sz="3000" dirty="0" smtClean="0"/>
              <a:t>Use the Indivo API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7776"/>
            <a:ext cx="8229600" cy="889862"/>
          </a:xfrm>
        </p:spPr>
        <p:txBody>
          <a:bodyPr/>
          <a:lstStyle/>
          <a:p>
            <a:r>
              <a:rPr lang="en-US" dirty="0" smtClean="0"/>
              <a:t>The Indivo Model: Share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460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Share: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full control over a record to another account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allow multiple accounts to ‘own’ same record.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97" y="2160583"/>
            <a:ext cx="3737990" cy="27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19530"/>
            <a:ext cx="8229600" cy="898108"/>
          </a:xfrm>
        </p:spPr>
        <p:txBody>
          <a:bodyPr/>
          <a:lstStyle/>
          <a:p>
            <a:r>
              <a:rPr lang="en-US" dirty="0" smtClean="0"/>
              <a:t>The Indivo Model: Share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5909"/>
            <a:ext cx="40076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Carenet: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en-US" sz="3200" dirty="0" smtClean="0"/>
              <a:t>Specific to one patient’s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Composed of documents, Apps, and accounts.</a:t>
            </a:r>
          </a:p>
          <a:p>
            <a:pPr marL="800100" lvl="1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entity in the carenet has full access to the carenet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64860" y="1714890"/>
            <a:ext cx="4679139" cy="4141904"/>
            <a:chOff x="812799" y="1698865"/>
            <a:chExt cx="5445761" cy="4836131"/>
          </a:xfrm>
        </p:grpSpPr>
        <p:grpSp>
          <p:nvGrpSpPr>
            <p:cNvPr id="7" name="Group 62"/>
            <p:cNvGrpSpPr/>
            <p:nvPr/>
          </p:nvGrpSpPr>
          <p:grpSpPr>
            <a:xfrm>
              <a:off x="812799" y="1698865"/>
              <a:ext cx="5445761" cy="4836131"/>
              <a:chOff x="812800" y="1698865"/>
              <a:chExt cx="5445761" cy="48361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800" y="1698865"/>
                <a:ext cx="5445760" cy="47955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3"/>
              <p:cNvGrpSpPr/>
              <p:nvPr/>
            </p:nvGrpSpPr>
            <p:grpSpPr>
              <a:xfrm>
                <a:off x="1442984" y="2627360"/>
                <a:ext cx="1838960" cy="1805158"/>
                <a:chOff x="1328420" y="1954935"/>
                <a:chExt cx="3901440" cy="5055492"/>
              </a:xfrm>
            </p:grpSpPr>
            <p:grpSp>
              <p:nvGrpSpPr>
                <p:cNvPr id="51" name="Group 23"/>
                <p:cNvGrpSpPr/>
                <p:nvPr/>
              </p:nvGrpSpPr>
              <p:grpSpPr>
                <a:xfrm>
                  <a:off x="1328420" y="1954935"/>
                  <a:ext cx="3901440" cy="4114800"/>
                  <a:chOff x="1452880" y="2489200"/>
                  <a:chExt cx="3901440" cy="4114800"/>
                </a:xfrm>
              </p:grpSpPr>
              <p:sp>
                <p:nvSpPr>
                  <p:cNvPr id="53" name="Donut 6"/>
                  <p:cNvSpPr/>
                  <p:nvPr/>
                </p:nvSpPr>
                <p:spPr>
                  <a:xfrm>
                    <a:off x="1452880" y="2489200"/>
                    <a:ext cx="3901440" cy="4114800"/>
                  </a:xfrm>
                  <a:prstGeom prst="donut">
                    <a:avLst>
                      <a:gd name="adj" fmla="val 2521"/>
                    </a:avLst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4" name="Group 10"/>
                  <p:cNvGrpSpPr/>
                  <p:nvPr/>
                </p:nvGrpSpPr>
                <p:grpSpPr>
                  <a:xfrm>
                    <a:off x="1742440" y="3721140"/>
                    <a:ext cx="1696720" cy="1134489"/>
                    <a:chOff x="2479040" y="4745634"/>
                    <a:chExt cx="1696720" cy="1134489"/>
                  </a:xfrm>
                </p:grpSpPr>
                <p:sp>
                  <p:nvSpPr>
                    <p:cNvPr id="67" name="Oval 7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TextBox 9"/>
                    <p:cNvSpPr txBox="1"/>
                    <p:nvPr/>
                  </p:nvSpPr>
                  <p:spPr>
                    <a:xfrm>
                      <a:off x="2479040" y="4931974"/>
                      <a:ext cx="1696720" cy="9481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77500" lnSpcReduction="2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Immunizations</a:t>
                      </a:r>
                    </a:p>
                  </p:txBody>
                </p:sp>
              </p:grpSp>
              <p:grpSp>
                <p:nvGrpSpPr>
                  <p:cNvPr id="55" name="Group 11"/>
                  <p:cNvGrpSpPr/>
                  <p:nvPr/>
                </p:nvGrpSpPr>
                <p:grpSpPr>
                  <a:xfrm>
                    <a:off x="3439159" y="3785081"/>
                    <a:ext cx="1696721" cy="1134486"/>
                    <a:chOff x="2275839" y="4809575"/>
                    <a:chExt cx="1696721" cy="1134486"/>
                  </a:xfrm>
                </p:grpSpPr>
                <p:sp>
                  <p:nvSpPr>
                    <p:cNvPr id="65" name="Oval 18"/>
                    <p:cNvSpPr/>
                    <p:nvPr/>
                  </p:nvSpPr>
                  <p:spPr>
                    <a:xfrm>
                      <a:off x="2275839" y="4809575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TextBox 19"/>
                    <p:cNvSpPr txBox="1"/>
                    <p:nvPr/>
                  </p:nvSpPr>
                  <p:spPr>
                    <a:xfrm>
                      <a:off x="2275839" y="4995914"/>
                      <a:ext cx="1696721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Allergies</a:t>
                      </a:r>
                    </a:p>
                  </p:txBody>
                </p:sp>
              </p:grpSp>
              <p:grpSp>
                <p:nvGrpSpPr>
                  <p:cNvPr id="56" name="Group 14"/>
                  <p:cNvGrpSpPr/>
                  <p:nvPr/>
                </p:nvGrpSpPr>
                <p:grpSpPr>
                  <a:xfrm>
                    <a:off x="1742440" y="4804092"/>
                    <a:ext cx="1696720" cy="1134490"/>
                    <a:chOff x="2057400" y="4972888"/>
                    <a:chExt cx="1696720" cy="1134490"/>
                  </a:xfrm>
                </p:grpSpPr>
                <p:sp>
                  <p:nvSpPr>
                    <p:cNvPr id="63" name="Oval 16"/>
                    <p:cNvSpPr/>
                    <p:nvPr/>
                  </p:nvSpPr>
                  <p:spPr>
                    <a:xfrm>
                      <a:off x="2057400" y="497288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TextBox 17"/>
                    <p:cNvSpPr txBox="1"/>
                    <p:nvPr/>
                  </p:nvSpPr>
                  <p:spPr>
                    <a:xfrm>
                      <a:off x="2057400" y="5159228"/>
                      <a:ext cx="1696720" cy="9481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School Nurse</a:t>
                      </a:r>
                    </a:p>
                  </p:txBody>
                </p:sp>
              </p:grpSp>
              <p:grpSp>
                <p:nvGrpSpPr>
                  <p:cNvPr id="57" name="Group 17"/>
                  <p:cNvGrpSpPr/>
                  <p:nvPr/>
                </p:nvGrpSpPr>
                <p:grpSpPr>
                  <a:xfrm>
                    <a:off x="2590800" y="2888469"/>
                    <a:ext cx="1696720" cy="1134486"/>
                    <a:chOff x="2479040" y="4745634"/>
                    <a:chExt cx="1696720" cy="1134486"/>
                  </a:xfrm>
                </p:grpSpPr>
                <p:sp>
                  <p:nvSpPr>
                    <p:cNvPr id="61" name="Oval 14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" name="TextBox 15"/>
                    <p:cNvSpPr txBox="1"/>
                    <p:nvPr/>
                  </p:nvSpPr>
                  <p:spPr>
                    <a:xfrm>
                      <a:off x="2479040" y="4931973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Mother</a:t>
                      </a:r>
                    </a:p>
                  </p:txBody>
                </p:sp>
              </p:grpSp>
              <p:grpSp>
                <p:nvGrpSpPr>
                  <p:cNvPr id="58" name="Group 20"/>
                  <p:cNvGrpSpPr/>
                  <p:nvPr/>
                </p:nvGrpSpPr>
                <p:grpSpPr>
                  <a:xfrm>
                    <a:off x="3235960" y="4804092"/>
                    <a:ext cx="1696720" cy="1134490"/>
                    <a:chOff x="2275840" y="4786548"/>
                    <a:chExt cx="1696720" cy="1134490"/>
                  </a:xfrm>
                </p:grpSpPr>
                <p:sp>
                  <p:nvSpPr>
                    <p:cNvPr id="59" name="Oval 12"/>
                    <p:cNvSpPr/>
                    <p:nvPr/>
                  </p:nvSpPr>
                  <p:spPr>
                    <a:xfrm>
                      <a:off x="2275840" y="478654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" name="TextBox 13"/>
                    <p:cNvSpPr txBox="1"/>
                    <p:nvPr/>
                  </p:nvSpPr>
                  <p:spPr>
                    <a:xfrm>
                      <a:off x="2275840" y="4972888"/>
                      <a:ext cx="1696720" cy="9481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AllergyGraph </a:t>
                      </a:r>
                    </a:p>
                    <a:p>
                      <a:pPr algn="ctr"/>
                      <a:r>
                        <a:rPr lang="en-US" sz="800" dirty="0" smtClean="0"/>
                        <a:t>PHA</a:t>
                      </a:r>
                    </a:p>
                  </p:txBody>
                </p:sp>
              </p:grpSp>
            </p:grpSp>
            <p:sp>
              <p:nvSpPr>
                <p:cNvPr id="52" name="TextBox 5"/>
                <p:cNvSpPr txBox="1"/>
                <p:nvPr/>
              </p:nvSpPr>
              <p:spPr>
                <a:xfrm>
                  <a:off x="1328420" y="6234668"/>
                  <a:ext cx="3901440" cy="775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20000"/>
                </a:bodyPr>
                <a:lstStyle/>
                <a:p>
                  <a:pPr algn="ctr"/>
                  <a:r>
                    <a:rPr lang="en-US" sz="1200" dirty="0" smtClean="0"/>
                    <a:t>Alice’s School Carenet</a:t>
                  </a:r>
                  <a:endParaRPr lang="en-US" sz="1200" dirty="0"/>
                </a:p>
              </p:txBody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4088883" y="3529939"/>
                <a:ext cx="1838960" cy="1805158"/>
                <a:chOff x="1328420" y="1954935"/>
                <a:chExt cx="3901440" cy="5055492"/>
              </a:xfrm>
            </p:grpSpPr>
            <p:grpSp>
              <p:nvGrpSpPr>
                <p:cNvPr id="33" name="Group 23"/>
                <p:cNvGrpSpPr/>
                <p:nvPr/>
              </p:nvGrpSpPr>
              <p:grpSpPr>
                <a:xfrm>
                  <a:off x="1328421" y="1954935"/>
                  <a:ext cx="3901439" cy="4114800"/>
                  <a:chOff x="1452881" y="2489200"/>
                  <a:chExt cx="3901439" cy="4114800"/>
                </a:xfrm>
              </p:grpSpPr>
              <p:sp>
                <p:nvSpPr>
                  <p:cNvPr id="35" name="Donut 34"/>
                  <p:cNvSpPr/>
                  <p:nvPr/>
                </p:nvSpPr>
                <p:spPr>
                  <a:xfrm>
                    <a:off x="1452881" y="2489200"/>
                    <a:ext cx="3901439" cy="4114800"/>
                  </a:xfrm>
                  <a:prstGeom prst="donut">
                    <a:avLst>
                      <a:gd name="adj" fmla="val 2521"/>
                    </a:avLst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6" name="Group 10"/>
                  <p:cNvGrpSpPr/>
                  <p:nvPr/>
                </p:nvGrpSpPr>
                <p:grpSpPr>
                  <a:xfrm>
                    <a:off x="1742440" y="3721140"/>
                    <a:ext cx="1696720" cy="1134486"/>
                    <a:chOff x="2479040" y="4745634"/>
                    <a:chExt cx="1696720" cy="1134486"/>
                  </a:xfrm>
                </p:grpSpPr>
                <p:sp>
                  <p:nvSpPr>
                    <p:cNvPr id="49" name="Oval 7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" name="TextBox 9"/>
                    <p:cNvSpPr txBox="1"/>
                    <p:nvPr/>
                  </p:nvSpPr>
                  <p:spPr>
                    <a:xfrm>
                      <a:off x="2479040" y="4931973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Father</a:t>
                      </a:r>
                    </a:p>
                  </p:txBody>
                </p:sp>
              </p:grpSp>
              <p:grpSp>
                <p:nvGrpSpPr>
                  <p:cNvPr id="37" name="Group 11"/>
                  <p:cNvGrpSpPr/>
                  <p:nvPr/>
                </p:nvGrpSpPr>
                <p:grpSpPr>
                  <a:xfrm>
                    <a:off x="3439159" y="3785081"/>
                    <a:ext cx="1696721" cy="1134486"/>
                    <a:chOff x="2275839" y="4809575"/>
                    <a:chExt cx="1696721" cy="1134486"/>
                  </a:xfrm>
                </p:grpSpPr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2275839" y="4809575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2275839" y="4995914"/>
                      <a:ext cx="1696721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Recent Labs</a:t>
                      </a:r>
                    </a:p>
                  </p:txBody>
                </p:sp>
              </p:grpSp>
              <p:grpSp>
                <p:nvGrpSpPr>
                  <p:cNvPr id="38" name="Group 14"/>
                  <p:cNvGrpSpPr/>
                  <p:nvPr/>
                </p:nvGrpSpPr>
                <p:grpSpPr>
                  <a:xfrm>
                    <a:off x="1742440" y="4804092"/>
                    <a:ext cx="1696720" cy="1134486"/>
                    <a:chOff x="2057400" y="4972888"/>
                    <a:chExt cx="1696720" cy="1134486"/>
                  </a:xfrm>
                </p:grpSpPr>
                <p:sp>
                  <p:nvSpPr>
                    <p:cNvPr id="45" name="Oval 35"/>
                    <p:cNvSpPr/>
                    <p:nvPr/>
                  </p:nvSpPr>
                  <p:spPr>
                    <a:xfrm>
                      <a:off x="2057400" y="497288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057400" y="5159227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Vital Signs</a:t>
                      </a:r>
                    </a:p>
                  </p:txBody>
                </p:sp>
              </p:grpSp>
              <p:grpSp>
                <p:nvGrpSpPr>
                  <p:cNvPr id="39" name="Group 17"/>
                  <p:cNvGrpSpPr/>
                  <p:nvPr/>
                </p:nvGrpSpPr>
                <p:grpSpPr>
                  <a:xfrm>
                    <a:off x="2590800" y="2888469"/>
                    <a:ext cx="1696720" cy="1134486"/>
                    <a:chOff x="2479040" y="4745634"/>
                    <a:chExt cx="1696720" cy="1134486"/>
                  </a:xfrm>
                </p:grpSpPr>
                <p:sp>
                  <p:nvSpPr>
                    <p:cNvPr id="43" name="Oval 33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4" name="TextBox 34"/>
                    <p:cNvSpPr txBox="1"/>
                    <p:nvPr/>
                  </p:nvSpPr>
                  <p:spPr>
                    <a:xfrm>
                      <a:off x="2479040" y="4931973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Mother</a:t>
                      </a:r>
                    </a:p>
                  </p:txBody>
                </p:sp>
              </p:grpSp>
              <p:grpSp>
                <p:nvGrpSpPr>
                  <p:cNvPr id="40" name="Group 20"/>
                  <p:cNvGrpSpPr/>
                  <p:nvPr/>
                </p:nvGrpSpPr>
                <p:grpSpPr>
                  <a:xfrm>
                    <a:off x="3235960" y="4804092"/>
                    <a:ext cx="1696720" cy="1082952"/>
                    <a:chOff x="2275840" y="4786548"/>
                    <a:chExt cx="1696720" cy="1082952"/>
                  </a:xfrm>
                </p:grpSpPr>
                <p:sp>
                  <p:nvSpPr>
                    <p:cNvPr id="41" name="Oval 31"/>
                    <p:cNvSpPr/>
                    <p:nvPr/>
                  </p:nvSpPr>
                  <p:spPr>
                    <a:xfrm>
                      <a:off x="2275840" y="478654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TextBox 32"/>
                    <p:cNvSpPr txBox="1"/>
                    <p:nvPr/>
                  </p:nvSpPr>
                  <p:spPr>
                    <a:xfrm>
                      <a:off x="2275840" y="4972888"/>
                      <a:ext cx="1696720" cy="8619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700" dirty="0" smtClean="0"/>
                        <a:t>Personal Fitness Trainer  PHA</a:t>
                      </a:r>
                    </a:p>
                  </p:txBody>
                </p:sp>
              </p:grp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1328420" y="6234668"/>
                  <a:ext cx="3901440" cy="775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20000"/>
                </a:bodyPr>
                <a:lstStyle/>
                <a:p>
                  <a:pPr algn="ctr"/>
                  <a:r>
                    <a:rPr lang="en-US" sz="1200" dirty="0" smtClean="0"/>
                    <a:t>Alice’s Family Carenet</a:t>
                  </a:r>
                  <a:endParaRPr lang="en-US" sz="1200" dirty="0"/>
                </a:p>
              </p:txBody>
            </p:sp>
          </p:grpSp>
          <p:grpSp>
            <p:nvGrpSpPr>
              <p:cNvPr id="13" name="Group 41"/>
              <p:cNvGrpSpPr/>
              <p:nvPr/>
            </p:nvGrpSpPr>
            <p:grpSpPr>
              <a:xfrm>
                <a:off x="1979347" y="4729838"/>
                <a:ext cx="1838960" cy="1805158"/>
                <a:chOff x="1328420" y="1954935"/>
                <a:chExt cx="3901440" cy="5055492"/>
              </a:xfrm>
            </p:grpSpPr>
            <p:grpSp>
              <p:nvGrpSpPr>
                <p:cNvPr id="15" name="Group 23"/>
                <p:cNvGrpSpPr/>
                <p:nvPr/>
              </p:nvGrpSpPr>
              <p:grpSpPr>
                <a:xfrm>
                  <a:off x="1328420" y="1954935"/>
                  <a:ext cx="3901440" cy="4114800"/>
                  <a:chOff x="1452880" y="2489200"/>
                  <a:chExt cx="3901440" cy="4114800"/>
                </a:xfrm>
              </p:grpSpPr>
              <p:sp>
                <p:nvSpPr>
                  <p:cNvPr id="17" name="Donut 16"/>
                  <p:cNvSpPr/>
                  <p:nvPr/>
                </p:nvSpPr>
                <p:spPr>
                  <a:xfrm>
                    <a:off x="1452880" y="2489200"/>
                    <a:ext cx="3901440" cy="4114800"/>
                  </a:xfrm>
                  <a:prstGeom prst="donut">
                    <a:avLst>
                      <a:gd name="adj" fmla="val 2521"/>
                    </a:avLst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" name="Group 10"/>
                  <p:cNvGrpSpPr/>
                  <p:nvPr/>
                </p:nvGrpSpPr>
                <p:grpSpPr>
                  <a:xfrm>
                    <a:off x="1742440" y="3721140"/>
                    <a:ext cx="1696720" cy="1134486"/>
                    <a:chOff x="2479040" y="4745634"/>
                    <a:chExt cx="1696720" cy="1134486"/>
                  </a:xfrm>
                </p:grpSpPr>
                <p:sp>
                  <p:nvSpPr>
                    <p:cNvPr id="31" name="Oval 7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" name="TextBox 9"/>
                    <p:cNvSpPr txBox="1"/>
                    <p:nvPr/>
                  </p:nvSpPr>
                  <p:spPr>
                    <a:xfrm>
                      <a:off x="2479040" y="4931973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Bloodwork</a:t>
                      </a:r>
                    </a:p>
                  </p:txBody>
                </p:sp>
              </p:grpSp>
              <p:grpSp>
                <p:nvGrpSpPr>
                  <p:cNvPr id="19" name="Group 11"/>
                  <p:cNvGrpSpPr/>
                  <p:nvPr/>
                </p:nvGrpSpPr>
                <p:grpSpPr>
                  <a:xfrm>
                    <a:off x="3439159" y="3785081"/>
                    <a:ext cx="1696721" cy="1134486"/>
                    <a:chOff x="2275839" y="4809575"/>
                    <a:chExt cx="1696721" cy="1134486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2275839" y="4809575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2275839" y="4995914"/>
                      <a:ext cx="1696721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Medications</a:t>
                      </a:r>
                    </a:p>
                  </p:txBody>
                </p:sp>
              </p:grpSp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1742440" y="4804092"/>
                    <a:ext cx="1696720" cy="1082952"/>
                    <a:chOff x="2057400" y="4972888"/>
                    <a:chExt cx="1696720" cy="1082952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2057400" y="497288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057400" y="5159228"/>
                      <a:ext cx="1696720" cy="6033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2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PCP</a:t>
                      </a:r>
                    </a:p>
                  </p:txBody>
                </p:sp>
              </p:grpSp>
              <p:grpSp>
                <p:nvGrpSpPr>
                  <p:cNvPr id="21" name="Group 17"/>
                  <p:cNvGrpSpPr/>
                  <p:nvPr/>
                </p:nvGrpSpPr>
                <p:grpSpPr>
                  <a:xfrm>
                    <a:off x="2590800" y="2888469"/>
                    <a:ext cx="1696720" cy="1134486"/>
                    <a:chOff x="2479040" y="4745634"/>
                    <a:chExt cx="1696720" cy="1134486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2479040" y="4745634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479040" y="4931973"/>
                      <a:ext cx="1696720" cy="94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Alice’s </a:t>
                      </a:r>
                    </a:p>
                    <a:p>
                      <a:pPr algn="ctr"/>
                      <a:r>
                        <a:rPr lang="en-US" sz="800" dirty="0" smtClean="0"/>
                        <a:t>Mother</a:t>
                      </a:r>
                    </a:p>
                  </p:txBody>
                </p:sp>
              </p:grpSp>
              <p:grpSp>
                <p:nvGrpSpPr>
                  <p:cNvPr id="22" name="Group 20"/>
                  <p:cNvGrpSpPr/>
                  <p:nvPr/>
                </p:nvGrpSpPr>
                <p:grpSpPr>
                  <a:xfrm>
                    <a:off x="3235960" y="4804092"/>
                    <a:ext cx="1696720" cy="1134490"/>
                    <a:chOff x="2275840" y="4786548"/>
                    <a:chExt cx="1696720" cy="113449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2275840" y="4786548"/>
                      <a:ext cx="1696720" cy="1082952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rmAutofit fontScale="62500" lnSpcReduction="20000"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275840" y="4972888"/>
                      <a:ext cx="1696720" cy="9481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rmAutofit fontScale="92500" lnSpcReduction="10000"/>
                    </a:bodyPr>
                    <a:lstStyle/>
                    <a:p>
                      <a:pPr algn="ctr"/>
                      <a:r>
                        <a:rPr lang="en-US" sz="800" dirty="0" smtClean="0"/>
                        <a:t>AllergyGraph </a:t>
                      </a:r>
                    </a:p>
                    <a:p>
                      <a:pPr algn="ctr"/>
                      <a:r>
                        <a:rPr lang="en-US" sz="800" dirty="0" smtClean="0"/>
                        <a:t>PHA</a:t>
                      </a: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328420" y="6234668"/>
                  <a:ext cx="3901440" cy="775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20000"/>
                </a:bodyPr>
                <a:lstStyle/>
                <a:p>
                  <a:pPr algn="ctr"/>
                  <a:r>
                    <a:rPr lang="en-US" sz="1200" dirty="0" smtClean="0"/>
                    <a:t>Alice’s Doctor Carenet</a:t>
                  </a:r>
                  <a:endParaRPr lang="en-US" sz="1200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12801" y="2164080"/>
                <a:ext cx="544576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 lnSpcReduction="20000"/>
              </a:bodyPr>
              <a:lstStyle/>
              <a:p>
                <a:pPr algn="ctr"/>
                <a:r>
                  <a:rPr lang="en-US" dirty="0" smtClean="0"/>
                  <a:t>Alice’s Record</a:t>
                </a:r>
                <a:endParaRPr lang="en-US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4529468" y="2604220"/>
              <a:ext cx="1295413" cy="5707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lnSpcReduction="10000"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29468" y="2689158"/>
              <a:ext cx="1295413" cy="338554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sz="800" dirty="0" smtClean="0"/>
                <a:t>Unshared</a:t>
              </a:r>
            </a:p>
            <a:p>
              <a:pPr algn="ctr"/>
              <a:r>
                <a:rPr lang="en-US" sz="800" dirty="0" smtClean="0"/>
                <a:t>STD Tests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API</a:t>
            </a:r>
            <a:endParaRPr lang="en-US" dirty="0"/>
          </a:p>
        </p:txBody>
      </p:sp>
      <p:pic>
        <p:nvPicPr>
          <p:cNvPr id="4" name="Content Placeholder 3" descr="Screen shot 2011-02-14 at 11.18.49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7011" t="19022" r="7011"/>
          <a:stretch>
            <a:fillRect/>
          </a:stretch>
        </p:blipFill>
        <p:spPr>
          <a:xfrm>
            <a:off x="1352529" y="1634942"/>
            <a:ext cx="6469388" cy="449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0013"/>
            <a:ext cx="3626147" cy="36261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65162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API Functionality: </a:t>
            </a:r>
            <a:br>
              <a:rPr lang="en-US" dirty="0" smtClean="0"/>
            </a:br>
            <a:r>
              <a:rPr lang="en-US" dirty="0" smtClean="0"/>
              <a:t>Records and Documents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83347" y="1740013"/>
            <a:ext cx="48240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List records and their</a:t>
            </a:r>
            <a:r>
              <a:rPr lang="en-US" dirty="0" smtClean="0"/>
              <a:t> attached PHAs</a:t>
            </a:r>
          </a:p>
          <a:p>
            <a:r>
              <a:rPr lang="en-US" baseline="0" dirty="0" smtClean="0"/>
              <a:t>Create,</a:t>
            </a:r>
            <a:r>
              <a:rPr lang="en-US" dirty="0" smtClean="0"/>
              <a:t> read, replace, and archive (but not delete) documents</a:t>
            </a:r>
          </a:p>
          <a:p>
            <a:r>
              <a:rPr lang="en-US" dirty="0" smtClean="0"/>
              <a:t>Associate and retrieve related documents </a:t>
            </a:r>
          </a:p>
          <a:p>
            <a:r>
              <a:rPr lang="en-US" dirty="0" smtClean="0"/>
              <a:t>View metadata and history of documents</a:t>
            </a:r>
          </a:p>
          <a:p>
            <a:r>
              <a:rPr lang="en-US" baseline="0" dirty="0" smtClean="0"/>
              <a:t>All</a:t>
            </a:r>
            <a:r>
              <a:rPr lang="en-US" dirty="0" smtClean="0"/>
              <a:t> medical documents are record-specific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65162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API Functionality: </a:t>
            </a:r>
            <a:br>
              <a:rPr lang="en-US" dirty="0" smtClean="0"/>
            </a:br>
            <a:r>
              <a:rPr lang="en-US" dirty="0" smtClean="0"/>
              <a:t>Messaging and Notifications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2762"/>
            <a:ext cx="5235473" cy="4525963"/>
          </a:xfrm>
        </p:spPr>
        <p:txBody>
          <a:bodyPr/>
          <a:lstStyle/>
          <a:p>
            <a:r>
              <a:rPr lang="en-US" dirty="0" smtClean="0"/>
              <a:t>Healthfeed Notifications</a:t>
            </a:r>
          </a:p>
          <a:p>
            <a:r>
              <a:rPr lang="en-US" dirty="0" smtClean="0"/>
              <a:t>Inbox Messages</a:t>
            </a:r>
          </a:p>
          <a:p>
            <a:pPr lvl="1"/>
            <a:r>
              <a:rPr lang="en-US" dirty="0" smtClean="0"/>
              <a:t>Message records, read from accounts</a:t>
            </a:r>
          </a:p>
          <a:p>
            <a:r>
              <a:rPr lang="en-US" dirty="0" smtClean="0"/>
              <a:t>Message Attachments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673" y="2221850"/>
            <a:ext cx="3451327" cy="345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co0242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070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65162"/>
            <a:ext cx="8229600" cy="935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API Functionality:</a:t>
            </a:r>
            <a:br>
              <a:rPr lang="en-US" dirty="0" smtClean="0"/>
            </a:br>
            <a:r>
              <a:rPr lang="en-US" dirty="0" smtClean="0"/>
              <a:t>Medical Reports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782763"/>
            <a:ext cx="5401042" cy="169726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Reports: views into medical data</a:t>
            </a:r>
          </a:p>
          <a:p>
            <a:r>
              <a:rPr lang="en-US" baseline="0" dirty="0" smtClean="0"/>
              <a:t>Available</a:t>
            </a:r>
            <a:r>
              <a:rPr lang="en-US" dirty="0" smtClean="0"/>
              <a:t> reports include: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44" y="1953523"/>
            <a:ext cx="2816236" cy="339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332" y="3480026"/>
            <a:ext cx="5401043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baseline="0" dirty="0" smtClean="0"/>
              <a:t>Allergies</a:t>
            </a:r>
            <a:endParaRPr lang="en-US" sz="2800" dirty="0" smtClean="0"/>
          </a:p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baseline="0" dirty="0" smtClean="0"/>
              <a:t>Labs</a:t>
            </a:r>
            <a:r>
              <a:rPr lang="en-US" sz="2800" dirty="0" smtClean="0"/>
              <a:t> </a:t>
            </a:r>
          </a:p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 smtClean="0"/>
              <a:t>Medications  </a:t>
            </a:r>
          </a:p>
          <a:p>
            <a:pPr>
              <a:buClr>
                <a:srgbClr val="800000"/>
              </a:buClr>
              <a:buFont typeface="Wingdings" charset="2"/>
              <a:buChar char="ü"/>
            </a:pPr>
            <a:endParaRPr lang="en-US" sz="2800" dirty="0" smtClean="0"/>
          </a:p>
          <a:p>
            <a:pPr>
              <a:buClr>
                <a:srgbClr val="800000"/>
              </a:buClr>
              <a:buFont typeface="Wingdings" charset="2"/>
              <a:buChar char="ü"/>
            </a:pPr>
            <a:endParaRPr lang="en-US" sz="2800" dirty="0" smtClean="0"/>
          </a:p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 smtClean="0"/>
              <a:t>Immunizations</a:t>
            </a:r>
          </a:p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 smtClean="0"/>
              <a:t>Procedures   </a:t>
            </a:r>
          </a:p>
          <a:p>
            <a:pPr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 smtClean="0"/>
              <a:t>Vitals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947903"/>
            <a:ext cx="5739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sz="3200" dirty="0" smtClean="0"/>
              <a:t> Report Generation: </a:t>
            </a:r>
          </a:p>
          <a:p>
            <a:pPr>
              <a:buClr>
                <a:srgbClr val="800000"/>
              </a:buClr>
            </a:pPr>
            <a:r>
              <a:rPr lang="en-US" sz="3200" dirty="0" smtClean="0"/>
              <a:t>				Document Processing</a:t>
            </a:r>
            <a:endParaRPr lang="en-US" sz="3200" baseline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</p:spPr>
        <p:txBody>
          <a:bodyPr/>
          <a:lstStyle/>
          <a:p>
            <a:pPr lvl="0"/>
            <a:r>
              <a:rPr lang="en-US" baseline="0" dirty="0" smtClean="0"/>
              <a:t>The Document Processing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7776" cy="4525963"/>
          </a:xfrm>
        </p:spPr>
        <p:txBody>
          <a:bodyPr/>
          <a:lstStyle/>
          <a:p>
            <a:r>
              <a:rPr lang="en-US" dirty="0" smtClean="0"/>
              <a:t>Incoming Documents: Indivo Schemas</a:t>
            </a:r>
          </a:p>
          <a:p>
            <a:r>
              <a:rPr lang="en-US" dirty="0" smtClean="0"/>
              <a:t>Parsing Facts from Schemas</a:t>
            </a:r>
          </a:p>
          <a:p>
            <a:r>
              <a:rPr lang="en-US" dirty="0" smtClean="0"/>
              <a:t>Generating Reports: Fact aggregation</a:t>
            </a:r>
          </a:p>
        </p:txBody>
      </p:sp>
      <p:pic>
        <p:nvPicPr>
          <p:cNvPr id="6" name="Picture 5" descr="Screen shot 2011-02-14 at 3.41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76" y="2579783"/>
            <a:ext cx="4359024" cy="275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2603" y="1600200"/>
            <a:ext cx="569419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Goal: No one may access information that they do not have the right (via ownership or sharing) to access.</a:t>
            </a:r>
          </a:p>
          <a:p>
            <a:r>
              <a:rPr lang="en-US" dirty="0" smtClean="0"/>
              <a:t>Breaks down into two processes: Authentication and Authorization.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6" y="1600200"/>
            <a:ext cx="2858617" cy="287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6904" y="4384358"/>
            <a:ext cx="8127016" cy="12544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</p:spPr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92409" y="1610678"/>
          <a:ext cx="6096000" cy="479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40" y="4572000"/>
            <a:ext cx="271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Indivo Access Rules:</a:t>
            </a:r>
          </a:p>
          <a:p>
            <a:r>
              <a:rPr lang="en-US" dirty="0" smtClean="0"/>
              <a:t>Can Principal perform action on resource?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out oAuth, REST</a:t>
            </a:r>
          </a:p>
          <a:p>
            <a:r>
              <a:rPr lang="en-US" dirty="0" smtClean="0"/>
              <a:t>Available in python, java, working on ruby</a:t>
            </a:r>
          </a:p>
          <a:p>
            <a:r>
              <a:rPr lang="en-US" dirty="0" smtClean="0"/>
              <a:t>JLInX (from Orange Labs): java POJO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t</a:t>
            </a:r>
            <a:r>
              <a:rPr lang="en-US" dirty="0" smtClean="0"/>
              <a:t>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Powerful apps</a:t>
            </a:r>
          </a:p>
          <a:p>
            <a:r>
              <a:rPr lang="en-US" dirty="0" smtClean="0"/>
              <a:t>Ability to engage </a:t>
            </a:r>
            <a:r>
              <a:rPr lang="en-US" dirty="0"/>
              <a:t>d</a:t>
            </a:r>
            <a:r>
              <a:rPr lang="en-US" dirty="0" smtClean="0"/>
              <a:t>evelopers </a:t>
            </a:r>
            <a:r>
              <a:rPr lang="en-US" dirty="0"/>
              <a:t>u</a:t>
            </a:r>
            <a:r>
              <a:rPr lang="en-US" dirty="0" smtClean="0"/>
              <a:t>ntrained in health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d</a:t>
            </a:r>
            <a:r>
              <a:rPr lang="en-US" dirty="0" smtClean="0"/>
              <a:t>ata flows</a:t>
            </a:r>
          </a:p>
          <a:p>
            <a:r>
              <a:rPr lang="en-US" dirty="0" smtClean="0"/>
              <a:t>Ease of switching in new, better apps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Let’s Build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“Problems App”: Lists your medical Problems</a:t>
            </a:r>
          </a:p>
          <a:p>
            <a:r>
              <a:rPr lang="en-US" dirty="0" smtClean="0"/>
              <a:t>Python-Django app (we love our Django)</a:t>
            </a:r>
          </a:p>
          <a:p>
            <a:r>
              <a:rPr lang="en-US" dirty="0" smtClean="0"/>
              <a:t>HTML template, one helper function, and a few lines of </a:t>
            </a:r>
            <a:r>
              <a:rPr lang="en-US" dirty="0" err="1" smtClean="0"/>
              <a:t>oauth</a:t>
            </a:r>
            <a:r>
              <a:rPr lang="en-US" dirty="0" smtClean="0"/>
              <a:t>-handling omitted.</a:t>
            </a:r>
          </a:p>
        </p:txBody>
      </p:sp>
      <p:pic>
        <p:nvPicPr>
          <p:cNvPr id="4" name="Picture 3" descr="Screen shot 2011-07-14 at 4.46.2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3117"/>
          <a:stretch>
            <a:fillRect/>
          </a:stretch>
        </p:blipFill>
        <p:spPr>
          <a:xfrm>
            <a:off x="0" y="4452384"/>
            <a:ext cx="9144000" cy="184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def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problem_list</a:t>
            </a:r>
            <a:r>
              <a:rPr lang="en-US" sz="2800" dirty="0" smtClean="0"/>
              <a:t>(request):</a:t>
            </a:r>
          </a:p>
          <a:p>
            <a:pPr>
              <a:buNone/>
            </a:pPr>
            <a:r>
              <a:rPr lang="en-US" sz="2800" dirty="0" smtClean="0"/>
              <a:t>    client = get_indivo_client(request)</a:t>
            </a:r>
          </a:p>
          <a:p>
            <a:pPr>
              <a:buNone/>
            </a:pPr>
            <a:r>
              <a:rPr lang="en-US" sz="2800" dirty="0" smtClean="0"/>
              <a:t>    record_id = request.session[</a:t>
            </a:r>
            <a:r>
              <a:rPr lang="en-US" sz="2800" dirty="0" smtClean="0">
                <a:solidFill>
                  <a:srgbClr val="008000"/>
                </a:solidFill>
              </a:rPr>
              <a:t>'record_id'</a:t>
            </a:r>
            <a:r>
              <a:rPr lang="en-US" sz="2800" dirty="0" smtClean="0"/>
              <a:t>]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# get basic record info from Indivo</a:t>
            </a:r>
          </a:p>
          <a:p>
            <a:pPr>
              <a:buNone/>
            </a:pPr>
            <a:r>
              <a:rPr lang="en-US" sz="2800" dirty="0" smtClean="0"/>
              <a:t>    record = parse_xml(client.read_record(record_id =  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record_id</a:t>
            </a:r>
            <a:r>
              <a:rPr lang="en-US" sz="2800" dirty="0" smtClean="0"/>
              <a:t>).response[</a:t>
            </a:r>
            <a:r>
              <a:rPr lang="en-US" sz="2800" dirty="0" smtClean="0">
                <a:solidFill>
                  <a:srgbClr val="008000"/>
                </a:solidFill>
              </a:rPr>
              <a:t>'response_data'</a:t>
            </a:r>
            <a:r>
              <a:rPr lang="en-US" sz="2800" dirty="0" smtClean="0"/>
              <a:t>])</a:t>
            </a:r>
          </a:p>
          <a:p>
            <a:pPr>
              <a:buNone/>
            </a:pPr>
            <a:r>
              <a:rPr lang="en-US" sz="2800" dirty="0" smtClean="0"/>
              <a:t>    record_label = record.attrib[</a:t>
            </a:r>
            <a:r>
              <a:rPr lang="en-US" sz="2800" dirty="0" smtClean="0">
                <a:solidFill>
                  <a:srgbClr val="008000"/>
                </a:solidFill>
              </a:rPr>
              <a:t>'label’</a:t>
            </a:r>
            <a:r>
              <a:rPr lang="en-US" sz="2800" dirty="0" smtClean="0"/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API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# </a:t>
            </a:r>
            <a:r>
              <a:rPr lang="en-US" sz="2800" dirty="0">
                <a:solidFill>
                  <a:srgbClr val="FF0000"/>
                </a:solidFill>
              </a:rPr>
              <a:t>get the list of problems from </a:t>
            </a:r>
            <a:r>
              <a:rPr lang="en-US" sz="2800" dirty="0" err="1">
                <a:solidFill>
                  <a:srgbClr val="FF0000"/>
                </a:solidFill>
              </a:rPr>
              <a:t>Indivo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 err="1" smtClean="0"/>
              <a:t>params</a:t>
            </a:r>
            <a:r>
              <a:rPr lang="en-US" sz="2800" dirty="0" smtClean="0"/>
              <a:t> = </a:t>
            </a:r>
            <a:r>
              <a:rPr lang="en-US" sz="2800" dirty="0"/>
              <a:t>{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 err="1">
                <a:solidFill>
                  <a:srgbClr val="008000"/>
                </a:solidFill>
              </a:rPr>
              <a:t>order_by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8000"/>
                </a:solidFill>
              </a:rPr>
              <a:t>'-</a:t>
            </a:r>
            <a:r>
              <a:rPr lang="en-US" sz="2800" dirty="0" err="1">
                <a:solidFill>
                  <a:srgbClr val="008000"/>
                </a:solidFill>
              </a:rPr>
              <a:t>date_onset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problems_xml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client.read_problems</a:t>
            </a:r>
            <a:r>
              <a:rPr lang="en-US" sz="2800" dirty="0" smtClean="0"/>
              <a:t>(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record_id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 smtClean="0"/>
              <a:t>record_id</a:t>
            </a:r>
            <a:r>
              <a:rPr lang="en-US" sz="2800" dirty="0" smtClean="0"/>
              <a:t>,        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parameters=</a:t>
            </a:r>
            <a:r>
              <a:rPr lang="en-US" sz="2800" dirty="0" err="1" smtClean="0"/>
              <a:t>params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).response[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 err="1">
                <a:solidFill>
                  <a:srgbClr val="008000"/>
                </a:solidFill>
              </a:rPr>
              <a:t>response_data</a:t>
            </a:r>
            <a:r>
              <a:rPr lang="en-US" sz="2800" dirty="0">
                <a:solidFill>
                  <a:srgbClr val="008000"/>
                </a:solidFill>
              </a:rPr>
              <a:t>’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 err="1"/>
              <a:t>problems_et</a:t>
            </a:r>
            <a:r>
              <a:rPr lang="en-US" sz="2800" dirty="0"/>
              <a:t> = </a:t>
            </a:r>
            <a:r>
              <a:rPr lang="en-US" sz="2800" dirty="0" err="1"/>
              <a:t>parse_xml</a:t>
            </a:r>
            <a:r>
              <a:rPr lang="en-US" sz="2800" dirty="0"/>
              <a:t>(</a:t>
            </a:r>
            <a:r>
              <a:rPr lang="en-US" sz="2800" dirty="0" err="1"/>
              <a:t>problems_xml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62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2565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# </a:t>
            </a:r>
            <a:r>
              <a:rPr lang="en-US" sz="2800" dirty="0">
                <a:solidFill>
                  <a:srgbClr val="FF0000"/>
                </a:solidFill>
              </a:rPr>
              <a:t>go through the problems and extract the name,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# date </a:t>
            </a:r>
            <a:r>
              <a:rPr lang="en-US" sz="2800" dirty="0">
                <a:solidFill>
                  <a:srgbClr val="FF0000"/>
                </a:solidFill>
              </a:rPr>
              <a:t>onset, and date resolved</a:t>
            </a:r>
          </a:p>
          <a:p>
            <a:pPr>
              <a:buNone/>
            </a:pPr>
            <a:r>
              <a:rPr lang="en-US" sz="2800" dirty="0"/>
              <a:t>    problems = []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rgbClr val="8EB4E3"/>
                </a:solidFill>
              </a:rPr>
              <a:t>for</a:t>
            </a:r>
            <a:r>
              <a:rPr lang="en-US" sz="2800" dirty="0"/>
              <a:t> p </a:t>
            </a:r>
            <a:r>
              <a:rPr lang="en-US" sz="2800" dirty="0">
                <a:solidFill>
                  <a:srgbClr val="8EB4E3"/>
                </a:solidFill>
              </a:rPr>
              <a:t>in</a:t>
            </a:r>
            <a:r>
              <a:rPr lang="en-US" sz="2800" dirty="0"/>
              <a:t> </a:t>
            </a:r>
            <a:r>
              <a:rPr lang="en-US" sz="2800" dirty="0" err="1"/>
              <a:t>problems_et.findall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8000"/>
                </a:solidFill>
              </a:rPr>
              <a:t>'Report'</a:t>
            </a:r>
            <a:r>
              <a:rPr lang="en-US" sz="2800" dirty="0"/>
              <a:t>):</a:t>
            </a:r>
          </a:p>
          <a:p>
            <a:pPr>
              <a:buNone/>
            </a:pPr>
            <a:r>
              <a:rPr lang="en-US" sz="2800" dirty="0"/>
              <a:t>        </a:t>
            </a:r>
            <a:r>
              <a:rPr lang="en-US" sz="2800" dirty="0" err="1"/>
              <a:t>new_p</a:t>
            </a:r>
            <a:r>
              <a:rPr lang="en-US" sz="2800" dirty="0"/>
              <a:t> = </a:t>
            </a:r>
            <a:r>
              <a:rPr lang="en-US" sz="2800" dirty="0" err="1"/>
              <a:t>parse_problem</a:t>
            </a:r>
            <a:r>
              <a:rPr lang="en-US" sz="2800" dirty="0"/>
              <a:t>(</a:t>
            </a:r>
            <a:r>
              <a:rPr lang="en-US" sz="2800" dirty="0" err="1"/>
              <a:t>p.find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8000"/>
                </a:solidFill>
              </a:rPr>
              <a:t>'Item/Problem’</a:t>
            </a:r>
            <a:r>
              <a:rPr lang="en-US" sz="2800" dirty="0"/>
              <a:t>)) 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err="1" smtClean="0"/>
              <a:t>problems.append</a:t>
            </a:r>
            <a:r>
              <a:rPr lang="en-US" sz="2800" dirty="0"/>
              <a:t>(</a:t>
            </a:r>
            <a:r>
              <a:rPr lang="en-US" sz="2800" dirty="0" err="1"/>
              <a:t>new_p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 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# get the total number of documents returned</a:t>
            </a:r>
          </a:p>
          <a:p>
            <a:pPr>
              <a:buNone/>
            </a:pPr>
            <a:r>
              <a:rPr lang="en-US" sz="2800" dirty="0" smtClean="0"/>
              <a:t>    summary = </a:t>
            </a:r>
            <a:r>
              <a:rPr lang="en-US" sz="2800" dirty="0"/>
              <a:t> </a:t>
            </a:r>
            <a:r>
              <a:rPr lang="en-US" sz="2800" dirty="0" err="1"/>
              <a:t>problems_et.find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8000"/>
                </a:solidFill>
              </a:rPr>
              <a:t>'Summary'</a:t>
            </a:r>
            <a:r>
              <a:rPr lang="en-US" sz="2800" dirty="0"/>
              <a:t>)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num_problems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 smtClean="0"/>
              <a:t>summary.attrib</a:t>
            </a:r>
            <a:r>
              <a:rPr lang="en-US" sz="2800" dirty="0" smtClean="0"/>
              <a:t>[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 err="1" smtClean="0">
                <a:solidFill>
                  <a:srgbClr val="008000"/>
                </a:solidFill>
              </a:rPr>
              <a:t>total_document_count</a:t>
            </a:r>
            <a:r>
              <a:rPr lang="en-US" sz="2800" dirty="0" smtClean="0">
                <a:solidFill>
                  <a:srgbClr val="008000"/>
                </a:solidFill>
              </a:rPr>
              <a:t>’</a:t>
            </a:r>
            <a:r>
              <a:rPr lang="en-US" sz="2800" dirty="0" smtClean="0"/>
              <a:t>]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0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47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In 1994 we observed that institutions rarely share data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143000" y="1905000"/>
            <a:ext cx="1524000" cy="990600"/>
            <a:chOff x="1824" y="1200"/>
            <a:chExt cx="960" cy="624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H1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3962400" y="1905000"/>
            <a:ext cx="1524000" cy="990600"/>
            <a:chOff x="1824" y="1200"/>
            <a:chExt cx="960" cy="624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H2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6781800" y="1905000"/>
            <a:ext cx="1524000" cy="990600"/>
            <a:chOff x="1824" y="1200"/>
            <a:chExt cx="960" cy="624"/>
          </a:xfrm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H3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2743200" y="24384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562600" y="24384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895600" y="1493043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715000" y="1493043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33400" y="3505200"/>
            <a:ext cx="83058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dirty="0">
                <a:latin typeface="Tahoma" charset="0"/>
              </a:rPr>
              <a:t>Proprietary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dirty="0">
                <a:latin typeface="Tahoma" charset="0"/>
              </a:rPr>
              <a:t>Perceived competition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dirty="0">
                <a:latin typeface="Tahoma" charset="0"/>
              </a:rPr>
              <a:t>Privacy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dirty="0">
                <a:latin typeface="Tahoma" charset="0"/>
              </a:rPr>
              <a:t>Health Insurance Portability and Accountability Act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dirty="0">
                <a:latin typeface="Tahoma" charset="0"/>
              </a:rPr>
              <a:t>No dedicated resources to do so</a:t>
            </a:r>
          </a:p>
          <a:p>
            <a:pPr marL="273050" indent="-273050">
              <a:spcBef>
                <a:spcPct val="20000"/>
              </a:spcBef>
              <a:buClr>
                <a:srgbClr val="800000"/>
              </a:buClr>
              <a:buFont typeface="Wingdings" charset="2"/>
              <a:buChar char="l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7859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# </a:t>
            </a:r>
            <a:r>
              <a:rPr lang="en-US" sz="2800" dirty="0">
                <a:solidFill>
                  <a:srgbClr val="FF0000"/>
                </a:solidFill>
              </a:rPr>
              <a:t>Format the data in an HTML template and display </a:t>
            </a:r>
            <a:r>
              <a:rPr lang="en-US" sz="2800" dirty="0" smtClean="0">
                <a:solidFill>
                  <a:srgbClr val="FF0000"/>
                </a:solidFill>
              </a:rPr>
              <a:t>it</a:t>
            </a:r>
          </a:p>
          <a:p>
            <a:pPr>
              <a:buNone/>
            </a:pPr>
            <a:r>
              <a:rPr lang="en-US" sz="2800" dirty="0" smtClean="0">
                <a:solidFill>
                  <a:srgbClr val="8EB4E3"/>
                </a:solidFill>
              </a:rPr>
              <a:t>    </a:t>
            </a:r>
            <a:r>
              <a:rPr lang="en-US" sz="2800" dirty="0" smtClean="0"/>
              <a:t>context = </a:t>
            </a:r>
            <a:r>
              <a:rPr lang="en-US" sz="2800" dirty="0"/>
              <a:t>{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 err="1">
                <a:solidFill>
                  <a:srgbClr val="008000"/>
                </a:solidFill>
              </a:rPr>
              <a:t>record_label</a:t>
            </a:r>
            <a:r>
              <a:rPr lang="en-US" sz="2800" dirty="0">
                <a:solidFill>
                  <a:srgbClr val="008000"/>
                </a:solidFill>
              </a:rPr>
              <a:t>'</a:t>
            </a:r>
            <a:r>
              <a:rPr lang="en-US" sz="2800" dirty="0"/>
              <a:t>: </a:t>
            </a:r>
            <a:r>
              <a:rPr lang="en-US" sz="2800" dirty="0" err="1"/>
              <a:t>record_label</a:t>
            </a:r>
            <a:r>
              <a:rPr lang="en-US" sz="2800" dirty="0"/>
              <a:t>, </a:t>
            </a:r>
            <a:r>
              <a:rPr lang="en-US" sz="2800" dirty="0" smtClean="0"/>
              <a:t>  </a:t>
            </a:r>
          </a:p>
          <a:p>
            <a:pPr>
              <a:buNone/>
            </a:pP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                   '</a:t>
            </a:r>
            <a:r>
              <a:rPr lang="en-US" sz="2800" dirty="0" err="1">
                <a:solidFill>
                  <a:srgbClr val="008000"/>
                </a:solidFill>
              </a:rPr>
              <a:t>num_problems</a:t>
            </a:r>
            <a:r>
              <a:rPr lang="en-US" sz="2800" dirty="0">
                <a:solidFill>
                  <a:srgbClr val="008000"/>
                </a:solidFill>
              </a:rPr>
              <a:t>' </a:t>
            </a:r>
            <a:r>
              <a:rPr lang="en-US" sz="2800" dirty="0"/>
              <a:t>: </a:t>
            </a:r>
            <a:r>
              <a:rPr lang="en-US" sz="2800" dirty="0" err="1"/>
              <a:t>num_problems</a:t>
            </a:r>
            <a:r>
              <a:rPr lang="en-US" sz="2800" dirty="0"/>
              <a:t>, 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                   '</a:t>
            </a:r>
            <a:r>
              <a:rPr lang="en-US" sz="2800" dirty="0">
                <a:solidFill>
                  <a:srgbClr val="008000"/>
                </a:solidFill>
              </a:rPr>
              <a:t>problems'</a:t>
            </a:r>
            <a:r>
              <a:rPr lang="en-US" sz="2800" dirty="0"/>
              <a:t>: problems}</a:t>
            </a:r>
            <a:endParaRPr lang="en-US" sz="2800" dirty="0" smtClean="0">
              <a:solidFill>
                <a:srgbClr val="8EB4E3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8EB4E3"/>
                </a:solidFill>
              </a:rPr>
              <a:t> </a:t>
            </a:r>
            <a:r>
              <a:rPr lang="en-US" sz="2800" dirty="0" smtClean="0">
                <a:solidFill>
                  <a:srgbClr val="8EB4E3"/>
                </a:solidFill>
              </a:rPr>
              <a:t>   return</a:t>
            </a:r>
            <a:r>
              <a:rPr lang="en-US" sz="2800" dirty="0" smtClean="0"/>
              <a:t> </a:t>
            </a:r>
            <a:r>
              <a:rPr lang="en-US" sz="2800" dirty="0" err="1"/>
              <a:t>render_template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8000"/>
                </a:solidFill>
              </a:rPr>
              <a:t>’</a:t>
            </a:r>
            <a:r>
              <a:rPr lang="en-US" sz="2800" dirty="0" err="1" smtClean="0">
                <a:solidFill>
                  <a:srgbClr val="008000"/>
                </a:solidFill>
              </a:rPr>
              <a:t>problem_list</a:t>
            </a:r>
            <a:r>
              <a:rPr lang="en-US" sz="2800" dirty="0" smtClean="0">
                <a:solidFill>
                  <a:srgbClr val="008000"/>
                </a:solidFill>
              </a:rPr>
              <a:t>’</a:t>
            </a:r>
            <a:r>
              <a:rPr lang="en-US" sz="2800" dirty="0" smtClean="0"/>
              <a:t>, context)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916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divo summary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85800"/>
            <a:ext cx="734377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7-14 at 3.54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8" y="505455"/>
            <a:ext cx="8206331" cy="654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223" y="655824"/>
            <a:ext cx="6292939" cy="6202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formedCohort1"/>
          <p:cNvPicPr>
            <a:picLocks noChangeAspect="1" noChangeArrowheads="1"/>
          </p:cNvPicPr>
          <p:nvPr/>
        </p:nvPicPr>
        <p:blipFill>
          <a:blip r:embed="rId3"/>
          <a:srcRect l="3659"/>
          <a:stretch>
            <a:fillRect/>
          </a:stretch>
        </p:blipFill>
        <p:spPr bwMode="auto">
          <a:xfrm>
            <a:off x="609600" y="1376363"/>
            <a:ext cx="60182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formedCohor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48013"/>
            <a:ext cx="77724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47000" cy="838200"/>
          </a:xfrm>
        </p:spPr>
        <p:txBody>
          <a:bodyPr/>
          <a:lstStyle/>
          <a:p>
            <a:r>
              <a:rPr lang="en-US" dirty="0"/>
              <a:t>The “Longitudinal Phenotype”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7" tIns="38098" rIns="76197" bIns="3809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We are extending the Indivo Model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to EHRs—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“The App Store for Health”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4419600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ONC Funded Research Project under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“SHARP” program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3" descr="Smart_logo_final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ode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Building a community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orum for discussion and code review</a:t>
            </a:r>
          </a:p>
          <a:p>
            <a:pPr lvl="1"/>
            <a:r>
              <a:rPr lang="en-US" dirty="0" smtClean="0"/>
              <a:t>Developer Resources (</a:t>
            </a:r>
            <a:r>
              <a:rPr lang="en-US" dirty="0" smtClean="0"/>
              <a:t>upcoming O’Reilly </a:t>
            </a:r>
            <a:r>
              <a:rPr lang="en-US" dirty="0" smtClean="0"/>
              <a:t>eBook)</a:t>
            </a:r>
          </a:p>
          <a:p>
            <a:pPr lvl="1"/>
            <a:r>
              <a:rPr lang="en-US" dirty="0" smtClean="0"/>
              <a:t>Partnerships with other orgs</a:t>
            </a:r>
          </a:p>
          <a:p>
            <a:pPr lvl="1"/>
            <a:r>
              <a:rPr lang="en-US" dirty="0" smtClean="0"/>
              <a:t>Talk at </a:t>
            </a:r>
            <a:r>
              <a:rPr lang="en-US" dirty="0" smtClean="0"/>
              <a:t>OSCON</a:t>
            </a:r>
          </a:p>
          <a:p>
            <a:pPr lvl="1"/>
            <a:r>
              <a:rPr lang="en-US" dirty="0" smtClean="0"/>
              <a:t>App Challenge!</a:t>
            </a:r>
          </a:p>
          <a:p>
            <a:pPr lvl="2"/>
            <a:r>
              <a:rPr lang="en-US" dirty="0"/>
              <a:t>$5,000 Prize (sponsored by Recombinant Data Corp)</a:t>
            </a:r>
          </a:p>
          <a:p>
            <a:pPr lvl="2"/>
            <a:r>
              <a:rPr lang="en-US" dirty="0"/>
              <a:t>Hosted on </a:t>
            </a:r>
            <a:r>
              <a:rPr lang="en-US" dirty="0" err="1"/>
              <a:t>Challenge.gov</a:t>
            </a:r>
            <a:endParaRPr lang="en-US" dirty="0"/>
          </a:p>
          <a:p>
            <a:pPr lvl="2"/>
            <a:r>
              <a:rPr lang="en-US" dirty="0"/>
              <a:t>Dates </a:t>
            </a:r>
            <a:r>
              <a:rPr lang="en-US" dirty="0" smtClean="0"/>
              <a:t>TBA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</a:t>
            </a:r>
            <a:r>
              <a:rPr lang="en-US" dirty="0"/>
              <a:t>a</a:t>
            </a:r>
            <a:r>
              <a:rPr lang="en-US" dirty="0" smtClean="0"/>
              <a:t>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Chicken, Egg, or Both at Once?</a:t>
            </a:r>
          </a:p>
          <a:p>
            <a:r>
              <a:rPr lang="en-US" dirty="0" smtClean="0"/>
              <a:t>The Health IT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25" y="3356839"/>
            <a:ext cx="4179660" cy="215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6925" y="5298639"/>
            <a:ext cx="3191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Dennis Novak/Getty Images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W</a:t>
            </a:r>
            <a:r>
              <a:rPr lang="en-US" dirty="0" smtClean="0"/>
              <a:t>e’re Headed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Large-scale Population Health Research</a:t>
            </a:r>
          </a:p>
          <a:p>
            <a:r>
              <a:rPr lang="en-US" dirty="0" smtClean="0"/>
              <a:t>Innovative functionality in the clinical setting</a:t>
            </a:r>
          </a:p>
          <a:p>
            <a:r>
              <a:rPr lang="en-US" dirty="0" smtClean="0"/>
              <a:t>Integration into the patient world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Medical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13" t="20671" r="7398" b="13289"/>
          <a:stretch/>
        </p:blipFill>
        <p:spPr>
          <a:xfrm>
            <a:off x="3953435" y="3628932"/>
            <a:ext cx="4318000" cy="28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506" cy="5093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community lists</a:t>
            </a:r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800" dirty="0" smtClean="0">
                <a:hlinkClick r:id="rId2"/>
              </a:rPr>
              <a:t>indivohealth@chip.org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indivo-announce@chip.org</a:t>
            </a:r>
            <a:endParaRPr lang="en-US" sz="2800" dirty="0" smtClean="0"/>
          </a:p>
          <a:p>
            <a:r>
              <a:rPr lang="en-US" sz="2800" dirty="0" smtClean="0"/>
              <a:t>Tell us about your apps! </a:t>
            </a:r>
            <a:r>
              <a:rPr lang="en-US" sz="2100" dirty="0" smtClean="0">
                <a:hlinkClick r:id="rId4"/>
              </a:rPr>
              <a:t>http://wiki.chip.org/indivo/index.php/Developer_Community_Projects</a:t>
            </a:r>
            <a:endParaRPr lang="en-US" sz="2100" dirty="0" smtClean="0"/>
          </a:p>
          <a:p>
            <a:pPr lvl="1"/>
            <a:r>
              <a:rPr lang="en-US" sz="2400" dirty="0" smtClean="0"/>
              <a:t>Email project descriptions and links to </a:t>
            </a:r>
            <a:r>
              <a:rPr lang="en-US" dirty="0" smtClean="0">
                <a:hlinkClick r:id="rId5"/>
              </a:rPr>
              <a:t>info@indivo.org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Get ready for the Indivo App Challenge!</a:t>
            </a:r>
          </a:p>
          <a:p>
            <a:r>
              <a:rPr lang="en-US" sz="2800" dirty="0" smtClean="0"/>
              <a:t>Look out for</a:t>
            </a:r>
            <a:r>
              <a:rPr lang="en-US" sz="2800" dirty="0" smtClean="0"/>
              <a:t> </a:t>
            </a:r>
            <a:r>
              <a:rPr lang="en-US" sz="2800" dirty="0" smtClean="0"/>
              <a:t>the eBook </a:t>
            </a:r>
            <a:endParaRPr lang="en-US" sz="2800" dirty="0" smtClean="0"/>
          </a:p>
          <a:p>
            <a:r>
              <a:rPr lang="en-US" sz="2800" dirty="0" smtClean="0"/>
              <a:t>Help </a:t>
            </a:r>
            <a:r>
              <a:rPr lang="en-US" sz="2800" dirty="0" smtClean="0"/>
              <a:t>us develop </a:t>
            </a:r>
            <a:r>
              <a:rPr lang="en-US" sz="2800" dirty="0" err="1" smtClean="0"/>
              <a:t>Indivo</a:t>
            </a:r>
            <a:r>
              <a:rPr lang="en-US" sz="2800" dirty="0" smtClean="0"/>
              <a:t>: </a:t>
            </a:r>
            <a:r>
              <a:rPr lang="en-US" sz="2800" dirty="0" smtClean="0">
                <a:hlinkClick r:id="rId6"/>
              </a:rPr>
              <a:t>http</a:t>
            </a:r>
            <a:r>
              <a:rPr lang="en-US" sz="2800" dirty="0" smtClean="0">
                <a:hlinkClick r:id="rId6"/>
              </a:rPr>
              <a:t>://www.github.com/chb</a:t>
            </a:r>
            <a:r>
              <a:rPr lang="en-US" sz="2800" dirty="0" smtClean="0">
                <a:hlinkClick r:id="rId6"/>
              </a:rPr>
              <a:t>/</a:t>
            </a:r>
            <a:endParaRPr lang="en-US" sz="2800" dirty="0" smtClean="0"/>
          </a:p>
          <a:p>
            <a:r>
              <a:rPr lang="en-US" sz="2800" dirty="0"/>
              <a:t>Just learn more: </a:t>
            </a:r>
            <a:r>
              <a:rPr lang="en-US" sz="2800" dirty="0" smtClean="0">
                <a:hlinkClick r:id="rId7"/>
              </a:rPr>
              <a:t>http</a:t>
            </a:r>
            <a:r>
              <a:rPr lang="en-US" sz="2800" dirty="0">
                <a:hlinkClick r:id="rId7"/>
              </a:rPr>
              <a:t>://www.indivohealth.org</a:t>
            </a:r>
            <a:r>
              <a:rPr lang="en-US" sz="2800" dirty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81042" y="2576513"/>
            <a:ext cx="1524000" cy="990600"/>
            <a:chOff x="1824" y="1200"/>
            <a:chExt cx="960" cy="62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H1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00442" y="2576513"/>
            <a:ext cx="1524000" cy="990600"/>
            <a:chOff x="1824" y="1200"/>
            <a:chExt cx="960" cy="62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H2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719842" y="2576513"/>
            <a:ext cx="1524000" cy="990600"/>
            <a:chOff x="1824" y="1200"/>
            <a:chExt cx="960" cy="62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824" y="1200"/>
              <a:ext cx="960" cy="624"/>
            </a:xfrm>
            <a:prstGeom prst="rect">
              <a:avLst/>
            </a:prstGeom>
            <a:solidFill>
              <a:srgbClr val="056A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160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H3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786142" y="5548313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Indivo Server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57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Patients need an aggregate view on the data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2"/>
            <a:endCxn id="20" idx="0"/>
          </p:cNvCxnSpPr>
          <p:nvPr/>
        </p:nvCxnSpPr>
        <p:spPr>
          <a:xfrm rot="16200000" flipH="1">
            <a:off x="2262142" y="3148013"/>
            <a:ext cx="1981200" cy="2819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0" idx="0"/>
          </p:cNvCxnSpPr>
          <p:nvPr/>
        </p:nvCxnSpPr>
        <p:spPr>
          <a:xfrm rot="5400000">
            <a:off x="3671842" y="4557713"/>
            <a:ext cx="1981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 rot="5400000">
            <a:off x="5081542" y="3148013"/>
            <a:ext cx="1981200" cy="2819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rect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5963"/>
            <a:ext cx="91440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ndl\AppData\Local\Temp\VMwareDnD\af719f9f\Screen shot 2010-09-08 at 10.22.12 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4407" y="618489"/>
            <a:ext cx="5199593" cy="62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2192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Tahoma" charset="0"/>
              </a:rPr>
              <a:t>Is</a:t>
            </a:r>
            <a:r>
              <a:rPr lang="en-US" sz="3200" b="1" dirty="0" smtClean="0">
                <a:solidFill>
                  <a:srgbClr val="800000"/>
                </a:solidFill>
                <a:latin typeface="Tahoma" charset="0"/>
              </a:rPr>
              <a:t> Data </a:t>
            </a:r>
            <a:r>
              <a:rPr lang="en-US" sz="3200" b="1" dirty="0">
                <a:solidFill>
                  <a:srgbClr val="800000"/>
                </a:solidFill>
                <a:latin typeface="Tahoma" charset="0"/>
              </a:rPr>
              <a:t>Liquidity </a:t>
            </a: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Tahoma" charset="0"/>
              </a:rPr>
              <a:t>Upon Us?</a:t>
            </a:r>
            <a:endParaRPr lang="en-US" sz="3200" b="1" dirty="0">
              <a:solidFill>
                <a:srgbClr val="8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800000"/>
                </a:solidFill>
              </a:rPr>
              <a:t>Our original statement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on personal control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PCHR should store all of an individual’s</a:t>
            </a:r>
            <a:r>
              <a:rPr lang="en-US" altLang="ja-JP" dirty="0" smtClean="0"/>
              <a:t> medical history in a container with:</a:t>
            </a:r>
          </a:p>
          <a:p>
            <a:pPr lvl="1"/>
            <a:r>
              <a:rPr lang="en-US" sz="2400" dirty="0" smtClean="0"/>
              <a:t>patient control</a:t>
            </a:r>
          </a:p>
          <a:p>
            <a:pPr lvl="1"/>
            <a:r>
              <a:rPr lang="en-US" sz="2400" dirty="0" smtClean="0"/>
              <a:t>interoperability</a:t>
            </a:r>
          </a:p>
          <a:p>
            <a:pPr lvl="1"/>
            <a:r>
              <a:rPr lang="en-US" sz="2400" dirty="0" smtClean="0"/>
              <a:t>open standards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47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Addition of Substitutable Apps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585913"/>
            <a:ext cx="7772400" cy="4495800"/>
          </a:xfrm>
        </p:spPr>
        <p:txBody>
          <a:bodyPr/>
          <a:lstStyle/>
          <a:p>
            <a:r>
              <a:rPr lang="en-US" sz="2800" dirty="0"/>
              <a:t>Push innovation to the edges</a:t>
            </a:r>
          </a:p>
          <a:p>
            <a:r>
              <a:rPr lang="en-US" sz="2800" dirty="0"/>
              <a:t>Nimbly evolve functionality</a:t>
            </a:r>
          </a:p>
          <a:p>
            <a:r>
              <a:rPr lang="en-US" sz="2800" dirty="0"/>
              <a:t>Avoid vendor lock</a:t>
            </a:r>
          </a:p>
          <a:p>
            <a:r>
              <a:rPr lang="en-US" sz="2800" dirty="0"/>
              <a:t>Shrink switching costs</a:t>
            </a:r>
          </a:p>
          <a:p>
            <a:r>
              <a:rPr lang="en-US" sz="2800" dirty="0"/>
              <a:t>Enable disruption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dl-Figure Ske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14" y="621554"/>
            <a:ext cx="8315259" cy="62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Open-Source a PCHR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innovation</a:t>
            </a:r>
          </a:p>
          <a:p>
            <a:r>
              <a:rPr lang="en-US" dirty="0" smtClean="0"/>
              <a:t>Enable customization</a:t>
            </a:r>
          </a:p>
          <a:p>
            <a:r>
              <a:rPr lang="en-US" dirty="0" smtClean="0"/>
              <a:t>Involve the community</a:t>
            </a:r>
          </a:p>
          <a:p>
            <a:r>
              <a:rPr lang="en-US" dirty="0" smtClean="0"/>
              <a:t>Avoid instance lock-in</a:t>
            </a:r>
          </a:p>
          <a:p>
            <a:r>
              <a:rPr lang="en-US" dirty="0" smtClean="0"/>
              <a:t>Avoid vendor pull-out</a:t>
            </a:r>
          </a:p>
          <a:p>
            <a:r>
              <a:rPr lang="en-US" dirty="0" smtClean="0"/>
              <a:t>Apps don’t need to be open-source (but they can be easily substituted by ones that are)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19354</TotalTime>
  <Words>1775</Words>
  <Application>Microsoft Macintosh PowerPoint</Application>
  <PresentationFormat>On-screen Show (4:3)</PresentationFormat>
  <Paragraphs>284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Indivo X: The Open-Source Personally Controlled Health Record Platform</vt:lpstr>
      <vt:lpstr>PowerPoint Presentation</vt:lpstr>
      <vt:lpstr>In 1994 we observed that institutions rarely share data</vt:lpstr>
      <vt:lpstr>Patients need an aggregate view on the data</vt:lpstr>
      <vt:lpstr>PowerPoint Presentation</vt:lpstr>
      <vt:lpstr>Our original statement  on personal control</vt:lpstr>
      <vt:lpstr>The Addition of Substitutable Apps</vt:lpstr>
      <vt:lpstr>PowerPoint Presentation</vt:lpstr>
      <vt:lpstr>Why Open-Source a PCHR</vt:lpstr>
      <vt:lpstr>Let’s Get Technical</vt:lpstr>
      <vt:lpstr>Platform Architecture</vt:lpstr>
      <vt:lpstr>PowerPoint Presentation</vt:lpstr>
      <vt:lpstr>The Indivo Model: Connect</vt:lpstr>
      <vt:lpstr>The Indivo Model: Add Apps</vt:lpstr>
      <vt:lpstr>The Indivo Model: Share</vt:lpstr>
      <vt:lpstr>The Indivo Model: Share</vt:lpstr>
      <vt:lpstr>The API</vt:lpstr>
      <vt:lpstr>API Functionality:  Records and Documents</vt:lpstr>
      <vt:lpstr>API Functionality:  Messaging and Notifications</vt:lpstr>
      <vt:lpstr>API Functionality: Medical Reports</vt:lpstr>
      <vt:lpstr>The Document Processing Pipeline</vt:lpstr>
      <vt:lpstr>Security</vt:lpstr>
      <vt:lpstr>Authorization</vt:lpstr>
      <vt:lpstr>Client Libraries</vt:lpstr>
      <vt:lpstr>What do we get from all of this?</vt:lpstr>
      <vt:lpstr>So Let’s Build An App</vt:lpstr>
      <vt:lpstr>Set Up the Client</vt:lpstr>
      <vt:lpstr>Make the API Call</vt:lpstr>
      <vt:lpstr>Parse the Data</vt:lpstr>
      <vt:lpstr>Display the Data</vt:lpstr>
      <vt:lpstr>PowerPoint Presentation</vt:lpstr>
      <vt:lpstr>PowerPoint Presentation</vt:lpstr>
      <vt:lpstr>PowerPoint Presentation</vt:lpstr>
      <vt:lpstr>The “Longitudinal Phenotype”</vt:lpstr>
      <vt:lpstr>PowerPoint Presentation</vt:lpstr>
      <vt:lpstr>Where We Are Now </vt:lpstr>
      <vt:lpstr>Bootstrapping a Community</vt:lpstr>
      <vt:lpstr>Where We’re Headed</vt:lpstr>
      <vt:lpstr>Get Involved</vt:lpstr>
    </vt:vector>
  </TitlesOfParts>
  <Company>65052042ZZS1101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Indivo X: The Open-Source Personally Controlled Health Record Platform</dc:title>
  <dc:creator>Magdalena Jonikas</dc:creator>
  <cp:lastModifiedBy>Daniel Haas</cp:lastModifiedBy>
  <cp:revision>49</cp:revision>
  <dcterms:created xsi:type="dcterms:W3CDTF">2011-07-21T14:51:58Z</dcterms:created>
  <dcterms:modified xsi:type="dcterms:W3CDTF">2011-07-23T01:04:16Z</dcterms:modified>
</cp:coreProperties>
</file>